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handoutMasterIdLst>
    <p:handoutMasterId r:id="rId29"/>
  </p:handoutMasterIdLst>
  <p:sldIdLst>
    <p:sldId id="270" r:id="rId2"/>
    <p:sldId id="288" r:id="rId3"/>
    <p:sldId id="289" r:id="rId4"/>
    <p:sldId id="290" r:id="rId5"/>
    <p:sldId id="291" r:id="rId6"/>
    <p:sldId id="292" r:id="rId7"/>
    <p:sldId id="293" r:id="rId8"/>
    <p:sldId id="294" r:id="rId9"/>
    <p:sldId id="295" r:id="rId10"/>
    <p:sldId id="279" r:id="rId11"/>
    <p:sldId id="257" r:id="rId12"/>
    <p:sldId id="280" r:id="rId13"/>
    <p:sldId id="258" r:id="rId14"/>
    <p:sldId id="259" r:id="rId15"/>
    <p:sldId id="261" r:id="rId16"/>
    <p:sldId id="263" r:id="rId17"/>
    <p:sldId id="262" r:id="rId18"/>
    <p:sldId id="267" r:id="rId19"/>
    <p:sldId id="281" r:id="rId20"/>
    <p:sldId id="260" r:id="rId21"/>
    <p:sldId id="265" r:id="rId22"/>
    <p:sldId id="286" r:id="rId23"/>
    <p:sldId id="275" r:id="rId24"/>
    <p:sldId id="277" r:id="rId25"/>
    <p:sldId id="287" r:id="rId26"/>
    <p:sldId id="282"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901C"/>
    <a:srgbClr val="A07B27"/>
    <a:srgbClr val="7B6D69"/>
    <a:srgbClr val="9E5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60958" autoAdjust="0"/>
  </p:normalViewPr>
  <p:slideViewPr>
    <p:cSldViewPr snapToGrid="0">
      <p:cViewPr varScale="1">
        <p:scale>
          <a:sx n="69" d="100"/>
          <a:sy n="69" d="100"/>
        </p:scale>
        <p:origin x="2736" y="72"/>
      </p:cViewPr>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64" d="100"/>
          <a:sy n="64" d="100"/>
        </p:scale>
        <p:origin x="272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81013"/>
          </a:xfrm>
          <a:prstGeom prst="rect">
            <a:avLst/>
          </a:prstGeom>
        </p:spPr>
        <p:txBody>
          <a:bodyPr vert="horz" lIns="91413" tIns="45708" rIns="91413" bIns="45708" rtlCol="0"/>
          <a:lstStyle>
            <a:lvl1pPr algn="l">
              <a:defRPr sz="1200"/>
            </a:lvl1pPr>
          </a:lstStyle>
          <a:p>
            <a:endParaRPr lang="en-US"/>
          </a:p>
        </p:txBody>
      </p:sp>
      <p:sp>
        <p:nvSpPr>
          <p:cNvPr id="3" name="Date Placeholder 2"/>
          <p:cNvSpPr>
            <a:spLocks noGrp="1"/>
          </p:cNvSpPr>
          <p:nvPr>
            <p:ph type="dt" sz="quarter" idx="1"/>
          </p:nvPr>
        </p:nvSpPr>
        <p:spPr>
          <a:xfrm>
            <a:off x="4143375" y="2"/>
            <a:ext cx="3170238" cy="481013"/>
          </a:xfrm>
          <a:prstGeom prst="rect">
            <a:avLst/>
          </a:prstGeom>
        </p:spPr>
        <p:txBody>
          <a:bodyPr vert="horz" lIns="91413" tIns="45708" rIns="91413" bIns="45708" rtlCol="0"/>
          <a:lstStyle>
            <a:lvl1pPr algn="r">
              <a:defRPr sz="1200"/>
            </a:lvl1pPr>
          </a:lstStyle>
          <a:p>
            <a:fld id="{0DB537B2-FAFD-43CE-A9A0-77EEF3354FD3}" type="datetimeFigureOut">
              <a:rPr lang="en-US" smtClean="0"/>
              <a:t>10/11/2018</a:t>
            </a:fld>
            <a:endParaRPr lang="en-US"/>
          </a:p>
        </p:txBody>
      </p:sp>
      <p:sp>
        <p:nvSpPr>
          <p:cNvPr id="4" name="Footer Placeholder 3"/>
          <p:cNvSpPr>
            <a:spLocks noGrp="1"/>
          </p:cNvSpPr>
          <p:nvPr>
            <p:ph type="ftr" sz="quarter" idx="2"/>
          </p:nvPr>
        </p:nvSpPr>
        <p:spPr>
          <a:xfrm>
            <a:off x="2" y="9120188"/>
            <a:ext cx="3170238" cy="481012"/>
          </a:xfrm>
          <a:prstGeom prst="rect">
            <a:avLst/>
          </a:prstGeom>
        </p:spPr>
        <p:txBody>
          <a:bodyPr vert="horz" lIns="91413" tIns="45708" rIns="91413"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13" tIns="45708" rIns="91413" bIns="45708" rtlCol="0" anchor="b"/>
          <a:lstStyle>
            <a:lvl1pPr algn="r">
              <a:defRPr sz="1200"/>
            </a:lvl1pPr>
          </a:lstStyle>
          <a:p>
            <a:fld id="{C733BDCF-C502-4C9B-B438-F689172EC8AF}" type="slidenum">
              <a:rPr lang="en-US" smtClean="0"/>
              <a:t>‹#›</a:t>
            </a:fld>
            <a:endParaRPr lang="en-US"/>
          </a:p>
        </p:txBody>
      </p:sp>
    </p:spTree>
    <p:extLst>
      <p:ext uri="{BB962C8B-B14F-4D97-AF65-F5344CB8AC3E}">
        <p14:creationId xmlns:p14="http://schemas.microsoft.com/office/powerpoint/2010/main" val="310487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33" tIns="48317" rIns="96633" bIns="48317" rtlCol="0"/>
          <a:lstStyle>
            <a:lvl1pPr algn="l">
              <a:defRPr sz="1300"/>
            </a:lvl1pPr>
          </a:lstStyle>
          <a:p>
            <a:endParaRPr lang="en-US"/>
          </a:p>
        </p:txBody>
      </p:sp>
      <p:sp>
        <p:nvSpPr>
          <p:cNvPr id="3" name="Date Placeholder 2"/>
          <p:cNvSpPr>
            <a:spLocks noGrp="1"/>
          </p:cNvSpPr>
          <p:nvPr>
            <p:ph type="dt" idx="1"/>
          </p:nvPr>
        </p:nvSpPr>
        <p:spPr>
          <a:xfrm>
            <a:off x="4143587" y="1"/>
            <a:ext cx="3169920" cy="481727"/>
          </a:xfrm>
          <a:prstGeom prst="rect">
            <a:avLst/>
          </a:prstGeom>
        </p:spPr>
        <p:txBody>
          <a:bodyPr vert="horz" lIns="96633" tIns="48317" rIns="96633" bIns="48317" rtlCol="0"/>
          <a:lstStyle>
            <a:lvl1pPr algn="r">
              <a:defRPr sz="1300"/>
            </a:lvl1pPr>
          </a:lstStyle>
          <a:p>
            <a:fld id="{9CE29D2D-EC4A-4723-AC30-41C04E7999E6}" type="datetimeFigureOut">
              <a:rPr lang="en-US" smtClean="0"/>
              <a:t>10/11/2018</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33" tIns="48317" rIns="96633" bIns="48317"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33" tIns="48317" rIns="96633"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1726"/>
          </a:xfrm>
          <a:prstGeom prst="rect">
            <a:avLst/>
          </a:prstGeom>
        </p:spPr>
        <p:txBody>
          <a:bodyPr vert="horz" lIns="96633" tIns="48317" rIns="96633" bIns="48317"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6"/>
            <a:ext cx="3169920" cy="481726"/>
          </a:xfrm>
          <a:prstGeom prst="rect">
            <a:avLst/>
          </a:prstGeom>
        </p:spPr>
        <p:txBody>
          <a:bodyPr vert="horz" lIns="96633" tIns="48317" rIns="96633" bIns="48317" rtlCol="0" anchor="b"/>
          <a:lstStyle>
            <a:lvl1pPr algn="r">
              <a:defRPr sz="1300"/>
            </a:lvl1pPr>
          </a:lstStyle>
          <a:p>
            <a:fld id="{10384055-87A9-4335-A94B-C1B8F4786780}" type="slidenum">
              <a:rPr lang="en-US" smtClean="0"/>
              <a:t>‹#›</a:t>
            </a:fld>
            <a:endParaRPr lang="en-US"/>
          </a:p>
        </p:txBody>
      </p:sp>
    </p:spTree>
    <p:extLst>
      <p:ext uri="{BB962C8B-B14F-4D97-AF65-F5344CB8AC3E}">
        <p14:creationId xmlns:p14="http://schemas.microsoft.com/office/powerpoint/2010/main" val="3890637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student and staff member’s security depends on you. Security comes at a cost; usually the cost</a:t>
            </a:r>
            <a:r>
              <a:rPr lang="en-US" baseline="0" dirty="0"/>
              <a:t> of convenience. </a:t>
            </a:r>
            <a:r>
              <a:rPr lang="en-US" dirty="0"/>
              <a:t>The</a:t>
            </a:r>
            <a:r>
              <a:rPr lang="en-US" baseline="0" dirty="0"/>
              <a:t> foundation of security rests upon information gathering. Authorities cannot act if they are unaware of potential incidents. No matter how minor the information may seem, it is imperative that the information be shared with authorities (school administration and law enforcement). Always assess your area for threats and what appears to be out of the ordinary throughout the campus. Avoid distractions. Each person knows and recognizes what is normal in their specific work location. The safety of each person depends on everyone following all safety protocols. </a:t>
            </a:r>
          </a:p>
          <a:p>
            <a:endParaRPr lang="en-US" baseline="0" dirty="0"/>
          </a:p>
          <a:p>
            <a:r>
              <a:rPr lang="en-US" baseline="0" dirty="0"/>
              <a:t>Think through different situations and plan accordingly. This is key to personal preparedness. </a:t>
            </a:r>
          </a:p>
          <a:p>
            <a:endParaRPr lang="en-US" baseline="0" dirty="0"/>
          </a:p>
          <a:p>
            <a:r>
              <a:rPr lang="en-US" baseline="0" dirty="0"/>
              <a:t>Finally, don’t allow complacency to take place. Situations occur when people least expect them. Always be prepared.</a:t>
            </a:r>
          </a:p>
          <a:p>
            <a:endParaRPr lang="en-US" baseline="0" dirty="0"/>
          </a:p>
          <a:p>
            <a:r>
              <a:rPr lang="en-US" baseline="0" dirty="0"/>
              <a:t>Safety and security requires continued vigilance. </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a:t>
            </a:fld>
            <a:endParaRPr lang="en-US"/>
          </a:p>
        </p:txBody>
      </p:sp>
    </p:spTree>
    <p:extLst>
      <p:ext uri="{BB962C8B-B14F-4D97-AF65-F5344CB8AC3E}">
        <p14:creationId xmlns:p14="http://schemas.microsoft.com/office/powerpoint/2010/main" val="41111415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Fleeing</a:t>
            </a:r>
            <a:r>
              <a:rPr lang="en-US" baseline="0" dirty="0"/>
              <a:t> danger is the best option if it is safe to do so. If the environment outside your location is more dangerous than your location, then locking down may be your best option. This is a judgment call on each faculty/staff member’s part.</a:t>
            </a:r>
          </a:p>
          <a:p>
            <a:endParaRPr lang="en-US" baseline="0" dirty="0"/>
          </a:p>
          <a:p>
            <a:r>
              <a:rPr lang="en-US" baseline="0" dirty="0"/>
              <a:t>Decisions will always be questioned. With this in mind, be decisive. </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10</a:t>
            </a:fld>
            <a:endParaRPr lang="en-US"/>
          </a:p>
        </p:txBody>
      </p:sp>
    </p:spTree>
    <p:extLst>
      <p:ext uri="{BB962C8B-B14F-4D97-AF65-F5344CB8AC3E}">
        <p14:creationId xmlns:p14="http://schemas.microsoft.com/office/powerpoint/2010/main" val="3151198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A safe location could be a ‘safer’ location than your</a:t>
            </a:r>
            <a:r>
              <a:rPr lang="en-US" sz="1100" baseline="0" dirty="0"/>
              <a:t> present location, or it could be away from your location altogether. Again, one must determine if safety is enhanced or compromised by fleeing. </a:t>
            </a:r>
            <a:r>
              <a:rPr lang="en-US" sz="1100" b="1" baseline="0" dirty="0"/>
              <a:t>If you are in doubt, remain in your safe location until you determine it is safer to flee. </a:t>
            </a:r>
            <a:r>
              <a:rPr lang="en-US" sz="1100" baseline="0" dirty="0"/>
              <a:t>During transition times, assemblies, arrival and/or dismissal, fleeing may be the only option.</a:t>
            </a:r>
          </a:p>
          <a:p>
            <a:endParaRPr lang="en-US" sz="1100" baseline="0" dirty="0"/>
          </a:p>
          <a:p>
            <a:r>
              <a:rPr lang="en-US" sz="1100" baseline="0" dirty="0"/>
              <a:t>Having multiple escape routes and escape plans in mind will assist you in determining what is best in your current situation. Active shooters have chained exterior doors shut to trap victims.</a:t>
            </a:r>
          </a:p>
          <a:p>
            <a:endParaRPr lang="en-US" sz="1100" baseline="0" dirty="0"/>
          </a:p>
          <a:p>
            <a:r>
              <a:rPr lang="en-US" sz="1100" baseline="0" dirty="0"/>
              <a:t>Under stress and due to the environment, it is difficult to determine where the danger is. Gunshots inside a school campus will sound very different than gunshots in an open environment. Consider a car back-firing in a parking lot. </a:t>
            </a:r>
          </a:p>
          <a:p>
            <a:endParaRPr lang="en-US" sz="1100" baseline="0" dirty="0"/>
          </a:p>
          <a:p>
            <a:r>
              <a:rPr lang="en-US" sz="1100" baseline="0" dirty="0"/>
              <a:t>When fleeing, keep your hands visible as that is what law enforcement is trained to look at. Strictly follow their instructions and allow then to do their job.</a:t>
            </a:r>
          </a:p>
          <a:p>
            <a:endParaRPr lang="en-US" sz="1100" baseline="0" dirty="0"/>
          </a:p>
          <a:p>
            <a:r>
              <a:rPr lang="en-US" sz="1100" baseline="0" dirty="0"/>
              <a:t>You cannot safely move wounded people when there is an armed individual moving around the facility.</a:t>
            </a:r>
          </a:p>
          <a:p>
            <a:endParaRPr lang="en-US" sz="1100" baseline="0" dirty="0"/>
          </a:p>
          <a:p>
            <a:r>
              <a:rPr lang="en-US" sz="1100" baseline="0" dirty="0"/>
              <a:t>Call 9-1-1 when you and your group are in a safe location.</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11</a:t>
            </a:fld>
            <a:endParaRPr lang="en-US"/>
          </a:p>
        </p:txBody>
      </p:sp>
    </p:spTree>
    <p:extLst>
      <p:ext uri="{BB962C8B-B14F-4D97-AF65-F5344CB8AC3E}">
        <p14:creationId xmlns:p14="http://schemas.microsoft.com/office/powerpoint/2010/main" val="3834534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safe</a:t>
            </a:r>
            <a:r>
              <a:rPr lang="en-US" baseline="0" dirty="0"/>
              <a:t> to do so, usher people into your safe location. </a:t>
            </a:r>
          </a:p>
          <a:p>
            <a:endParaRPr lang="en-US" baseline="0" dirty="0"/>
          </a:p>
          <a:p>
            <a:r>
              <a:rPr lang="en-US" baseline="0" dirty="0"/>
              <a:t>Armed aggressors, like water, follow the path of least resistance. Remove their opportunity to hurt you/others.</a:t>
            </a:r>
          </a:p>
        </p:txBody>
      </p:sp>
      <p:sp>
        <p:nvSpPr>
          <p:cNvPr id="4" name="Slide Number Placeholder 3"/>
          <p:cNvSpPr>
            <a:spLocks noGrp="1"/>
          </p:cNvSpPr>
          <p:nvPr>
            <p:ph type="sldNum" sz="quarter" idx="10"/>
          </p:nvPr>
        </p:nvSpPr>
        <p:spPr/>
        <p:txBody>
          <a:bodyPr/>
          <a:lstStyle/>
          <a:p>
            <a:fld id="{10384055-87A9-4335-A94B-C1B8F4786780}" type="slidenum">
              <a:rPr lang="en-US" smtClean="0"/>
              <a:t>12</a:t>
            </a:fld>
            <a:endParaRPr lang="en-US"/>
          </a:p>
        </p:txBody>
      </p:sp>
    </p:spTree>
    <p:extLst>
      <p:ext uri="{BB962C8B-B14F-4D97-AF65-F5344CB8AC3E}">
        <p14:creationId xmlns:p14="http://schemas.microsoft.com/office/powerpoint/2010/main" val="15388009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Staff members should develop plans of action for their specific locations. Each location is unique and requires thought to use your environment</a:t>
            </a:r>
            <a:r>
              <a:rPr lang="en-US" baseline="0" dirty="0"/>
              <a:t> to your advantage.</a:t>
            </a:r>
          </a:p>
          <a:p>
            <a:endParaRPr lang="en-US" baseline="0" dirty="0"/>
          </a:p>
          <a:p>
            <a:r>
              <a:rPr lang="en-US" baseline="0" dirty="0"/>
              <a:t>All desks, chairs, tables, computers, ANYTHING can be used to protect yourself. Identify items to be used to barricade and items that could be used as a weapon. Give yourself permission to use anything to protect yourself </a:t>
            </a:r>
            <a:r>
              <a:rPr lang="en-US" baseline="0"/>
              <a:t>and others when </a:t>
            </a:r>
            <a:r>
              <a:rPr lang="en-US" baseline="0" dirty="0"/>
              <a:t>life is in danger.</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13</a:t>
            </a:fld>
            <a:endParaRPr lang="en-US"/>
          </a:p>
        </p:txBody>
      </p:sp>
    </p:spTree>
    <p:extLst>
      <p:ext uri="{BB962C8B-B14F-4D97-AF65-F5344CB8AC3E}">
        <p14:creationId xmlns:p14="http://schemas.microsoft.com/office/powerpoint/2010/main" val="14963317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potential problem</a:t>
            </a:r>
            <a:r>
              <a:rPr lang="en-US" baseline="0" dirty="0"/>
              <a:t> with active shooter incidents is that students use their phones to notify parents and social media. We will not be able to effectively control this; however, we should discourage it to the extent that using phones draws the attention of the aggressor(s). The goal of being locked down is to not be seen, heard or draw attention.</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14</a:t>
            </a:fld>
            <a:endParaRPr lang="en-US"/>
          </a:p>
        </p:txBody>
      </p:sp>
    </p:spTree>
    <p:extLst>
      <p:ext uri="{BB962C8B-B14F-4D97-AF65-F5344CB8AC3E}">
        <p14:creationId xmlns:p14="http://schemas.microsoft.com/office/powerpoint/2010/main" val="2430911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328">
              <a:defRPr/>
            </a:pPr>
            <a:r>
              <a:rPr lang="en-US" dirty="0"/>
              <a:t>Why? The question is one of reasonable</a:t>
            </a:r>
            <a:r>
              <a:rPr lang="en-US" baseline="0" dirty="0"/>
              <a:t>ness: would a reasonable person lock out students/persons when there is no immediate threat present or would a reasonable person allow proximal students/people into their location before locking down?</a:t>
            </a:r>
          </a:p>
          <a:p>
            <a:pPr defTabSz="966328">
              <a:defRPr/>
            </a:pPr>
            <a:endParaRPr lang="en-US" dirty="0"/>
          </a:p>
          <a:p>
            <a:pPr defTabSz="966328">
              <a:defRPr/>
            </a:pPr>
            <a:r>
              <a:rPr lang="en-US" baseline="0" dirty="0"/>
              <a:t>Once you lock the door and barricade, do not allow anyone else to come in. This prioritizes the need to train students who are locked out to flee to safety. Once locked down, barricade yourself if possible and compartmentalize (lock down in other rooms) if possible.</a:t>
            </a:r>
            <a:endParaRPr lang="en-US" dirty="0"/>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15</a:t>
            </a:fld>
            <a:endParaRPr lang="en-US"/>
          </a:p>
        </p:txBody>
      </p:sp>
    </p:spTree>
    <p:extLst>
      <p:ext uri="{BB962C8B-B14F-4D97-AF65-F5344CB8AC3E}">
        <p14:creationId xmlns:p14="http://schemas.microsoft.com/office/powerpoint/2010/main" val="453335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not draw attention. If all of your efforts to hide are being circumvented by</a:t>
            </a:r>
            <a:r>
              <a:rPr lang="en-US" baseline="0" dirty="0"/>
              <a:t> the aggressor, prepare to fight. Defending yourself and identifying improvised weapons will be covered later in the presentation.</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16</a:t>
            </a:fld>
            <a:endParaRPr lang="en-US"/>
          </a:p>
        </p:txBody>
      </p:sp>
    </p:spTree>
    <p:extLst>
      <p:ext uri="{BB962C8B-B14F-4D97-AF65-F5344CB8AC3E}">
        <p14:creationId xmlns:p14="http://schemas.microsoft.com/office/powerpoint/2010/main" val="1891221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are confronted by the aggressor(s), FIGHT!</a:t>
            </a:r>
            <a:r>
              <a:rPr lang="en-US" baseline="0" dirty="0"/>
              <a:t> As faculty/staff members, take control of your specific situation. Organize those in your immediate area and plan. What if the aggressor comes here? Always be mindful of escape routes and opportunities. Pay close attention to your surroundings.</a:t>
            </a:r>
          </a:p>
          <a:p>
            <a:endParaRPr lang="en-US" baseline="0" dirty="0"/>
          </a:p>
          <a:p>
            <a:r>
              <a:rPr lang="en-US" baseline="0" dirty="0"/>
              <a:t>Defending yourself and identifying improvised weapons will be covered later in the presentation.</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17</a:t>
            </a:fld>
            <a:endParaRPr lang="en-US"/>
          </a:p>
        </p:txBody>
      </p:sp>
    </p:spTree>
    <p:extLst>
      <p:ext uri="{BB962C8B-B14F-4D97-AF65-F5344CB8AC3E}">
        <p14:creationId xmlns:p14="http://schemas.microsoft.com/office/powerpoint/2010/main" val="3997861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328">
              <a:defRPr/>
            </a:pPr>
            <a:r>
              <a:rPr lang="en-US" sz="1300" dirty="0"/>
              <a:t>Always be mindful of primary and alternate escape routes. If it becomes safer to flee than remain in your current location, flee!</a:t>
            </a:r>
          </a:p>
          <a:p>
            <a:pPr defTabSz="966328">
              <a:defRPr/>
            </a:pPr>
            <a:endParaRPr lang="en-US" sz="1300" dirty="0"/>
          </a:p>
          <a:p>
            <a:pPr defTabSz="966328">
              <a:defRPr/>
            </a:pPr>
            <a:r>
              <a:rPr lang="en-US" sz="1300" dirty="0"/>
              <a:t>As part of training, identify escape routes in training location.</a:t>
            </a:r>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18</a:t>
            </a:fld>
            <a:endParaRPr lang="en-US"/>
          </a:p>
        </p:txBody>
      </p:sp>
    </p:spTree>
    <p:extLst>
      <p:ext uri="{BB962C8B-B14F-4D97-AF65-F5344CB8AC3E}">
        <p14:creationId xmlns:p14="http://schemas.microsoft.com/office/powerpoint/2010/main" val="2785474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19</a:t>
            </a:fld>
            <a:endParaRPr lang="en-US"/>
          </a:p>
        </p:txBody>
      </p:sp>
    </p:spTree>
    <p:extLst>
      <p:ext uri="{BB962C8B-B14F-4D97-AF65-F5344CB8AC3E}">
        <p14:creationId xmlns:p14="http://schemas.microsoft.com/office/powerpoint/2010/main" val="1129250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demographic profile of a targeted violence offender. Objective assessment of threat enhancing and mitigating circumstances is the key to evaluating concern for violence. Any individual, no matter what age, sex, race, religion, education or income level, marital status, or occupation, has the potential to engage in targeted violence. The first step in preventing future violence is identifying and evaluating a person’s behaviors. No single behavior is predictive of targeted violence; rather, a “perfect storm” sometimes develops based on a multitude of factors and conditions. When conducting an assessment, the facts and circumstances identified in this chapter must each be examined while focusing on the person of concern, the potential target(s), the situation, and the setting. Threat assessment is a multifaceted process, stemming from a holistic analysis of the pattern of behaviors displayed by a person of concern.</a:t>
            </a:r>
          </a:p>
          <a:p>
            <a:pPr defTabSz="966328">
              <a:defRPr/>
            </a:pPr>
            <a:endParaRPr lang="en-US" dirty="0"/>
          </a:p>
          <a:p>
            <a:r>
              <a:rPr lang="en-US" baseline="0" dirty="0"/>
              <a:t>Elementary risk factors differ from middle and high school and are typically external in nature.  </a:t>
            </a:r>
          </a:p>
          <a:p>
            <a:endParaRPr lang="en-US" baseline="0" dirty="0"/>
          </a:p>
          <a:p>
            <a:r>
              <a:rPr lang="en-US" i="1" dirty="0"/>
              <a:t>Source: Making Prevention a Reality: Identifying, Assessing, and Managing the Threat of Targeted Attacks. U.S. Department of Justice, Federal Bureau of Investigation (2017)</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619407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Be prepared for lots of questions. </a:t>
            </a:r>
          </a:p>
          <a:p>
            <a:endParaRPr lang="en-US" sz="1100" dirty="0"/>
          </a:p>
          <a:p>
            <a:r>
              <a:rPr lang="en-US" sz="1100" dirty="0"/>
              <a:t>776.012 Use or threatened use of force in defense of person.—(1) A person is justified in using or threatening to use force, except deadly force, against another when and to the extent that the person reasonably believes that such conduct is necessary to defend </a:t>
            </a:r>
            <a:r>
              <a:rPr lang="en-US" sz="1100" b="1" dirty="0"/>
              <a:t>himself or herself or another </a:t>
            </a:r>
            <a:r>
              <a:rPr lang="en-US" sz="1100" dirty="0"/>
              <a:t>against the other’s imminent use of unlawful force. A person who uses or threatens to use force in accordance with this subsection does not have a duty to retreat before using or threatening to use such force.</a:t>
            </a:r>
          </a:p>
          <a:p>
            <a:r>
              <a:rPr lang="en-US" sz="1100" dirty="0"/>
              <a:t>(2) A person is justified in using or threatening to use deadly force if he or she reasonably believes that using or threatening to use such force is necessary to prevent imminent death or great bodily harm to </a:t>
            </a:r>
            <a:r>
              <a:rPr lang="en-US" sz="1100" b="1" dirty="0"/>
              <a:t>himself or herself or another </a:t>
            </a:r>
            <a:r>
              <a:rPr lang="en-US" sz="1100" dirty="0"/>
              <a:t>or to prevent the imminent commission of a forcible felony. A person who uses or threatens to use deadly force in accordance with this subsection does not have a duty to retreat and has the right to stand his or her ground if the person using or threatening to use the deadly force is not engaged in a criminal activity and is in a place where he or she has a right to be.</a:t>
            </a:r>
          </a:p>
          <a:p>
            <a:endParaRPr lang="en-US" sz="1100" dirty="0"/>
          </a:p>
          <a:p>
            <a:r>
              <a:rPr lang="en-US" sz="1100" dirty="0"/>
              <a:t>Locate and identify improvised weapons that would be present in a classroom, work area or in the actual training location.</a:t>
            </a:r>
          </a:p>
          <a:p>
            <a:endParaRPr lang="en-US" sz="1100" dirty="0"/>
          </a:p>
        </p:txBody>
      </p:sp>
      <p:sp>
        <p:nvSpPr>
          <p:cNvPr id="4" name="Slide Number Placeholder 3"/>
          <p:cNvSpPr>
            <a:spLocks noGrp="1"/>
          </p:cNvSpPr>
          <p:nvPr>
            <p:ph type="sldNum" sz="quarter" idx="10"/>
          </p:nvPr>
        </p:nvSpPr>
        <p:spPr/>
        <p:txBody>
          <a:bodyPr/>
          <a:lstStyle/>
          <a:p>
            <a:fld id="{10384055-87A9-4335-A94B-C1B8F4786780}" type="slidenum">
              <a:rPr lang="en-US" smtClean="0"/>
              <a:t>20</a:t>
            </a:fld>
            <a:endParaRPr lang="en-US"/>
          </a:p>
        </p:txBody>
      </p:sp>
    </p:spTree>
    <p:extLst>
      <p:ext uri="{BB962C8B-B14F-4D97-AF65-F5344CB8AC3E}">
        <p14:creationId xmlns:p14="http://schemas.microsoft.com/office/powerpoint/2010/main" val="33512488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Emergency management plans are developed on paper with significant thought; however, real</a:t>
            </a:r>
            <a:r>
              <a:rPr lang="en-US" baseline="0" dirty="0"/>
              <a:t> incidents unfold in ways we cannot expect. Due to the dynamics of each incident, decisions are made on evacuation locations, routes, safety zones, etc. to protect the citizenry as well as preserve the crime scene. When advised by law enforcement or administrators, do what they tell you. There are reasons behind the decisions; the most important being safety.</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21</a:t>
            </a:fld>
            <a:endParaRPr lang="en-US"/>
          </a:p>
        </p:txBody>
      </p:sp>
    </p:spTree>
    <p:extLst>
      <p:ext uri="{BB962C8B-B14F-4D97-AF65-F5344CB8AC3E}">
        <p14:creationId xmlns:p14="http://schemas.microsoft.com/office/powerpoint/2010/main" val="8847926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Active shooters have utilized</a:t>
            </a:r>
            <a:r>
              <a:rPr lang="en-US" baseline="0" dirty="0"/>
              <a:t> fire alarms to draw innocent people out to them. Under these circumstances, faculty/staff should use their senses to determine if the fire alarm represents a fire threat or is being used to draw people out.</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22</a:t>
            </a:fld>
            <a:endParaRPr lang="en-US"/>
          </a:p>
        </p:txBody>
      </p:sp>
    </p:spTree>
    <p:extLst>
      <p:ext uri="{BB962C8B-B14F-4D97-AF65-F5344CB8AC3E}">
        <p14:creationId xmlns:p14="http://schemas.microsoft.com/office/powerpoint/2010/main" val="14211797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Demonstrate and</a:t>
            </a:r>
            <a:r>
              <a:rPr lang="en-US" baseline="0" dirty="0"/>
              <a:t> explain these elements</a:t>
            </a:r>
          </a:p>
          <a:p>
            <a:r>
              <a:rPr lang="en-US" baseline="0" dirty="0"/>
              <a:t>Securing in-swing vs out-swing doors</a:t>
            </a:r>
          </a:p>
          <a:p>
            <a:r>
              <a:rPr lang="en-US" baseline="0" dirty="0"/>
              <a:t>Tie-downs</a:t>
            </a:r>
          </a:p>
          <a:p>
            <a:r>
              <a:rPr lang="en-US" baseline="0" dirty="0"/>
              <a:t>Do this only when safe to do so</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23</a:t>
            </a:fld>
            <a:endParaRPr lang="en-US"/>
          </a:p>
        </p:txBody>
      </p:sp>
    </p:spTree>
    <p:extLst>
      <p:ext uri="{BB962C8B-B14F-4D97-AF65-F5344CB8AC3E}">
        <p14:creationId xmlns:p14="http://schemas.microsoft.com/office/powerpoint/2010/main" val="19110080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24</a:t>
            </a:fld>
            <a:endParaRPr lang="en-US"/>
          </a:p>
        </p:txBody>
      </p:sp>
    </p:spTree>
    <p:extLst>
      <p:ext uri="{BB962C8B-B14F-4D97-AF65-F5344CB8AC3E}">
        <p14:creationId xmlns:p14="http://schemas.microsoft.com/office/powerpoint/2010/main" val="22926742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25</a:t>
            </a:fld>
            <a:endParaRPr lang="en-US"/>
          </a:p>
        </p:txBody>
      </p:sp>
    </p:spTree>
    <p:extLst>
      <p:ext uri="{BB962C8B-B14F-4D97-AF65-F5344CB8AC3E}">
        <p14:creationId xmlns:p14="http://schemas.microsoft.com/office/powerpoint/2010/main" val="13082351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t>26</a:t>
            </a:fld>
            <a:endParaRPr lang="en-US"/>
          </a:p>
        </p:txBody>
      </p:sp>
    </p:spTree>
    <p:extLst>
      <p:ext uri="{BB962C8B-B14F-4D97-AF65-F5344CB8AC3E}">
        <p14:creationId xmlns:p14="http://schemas.microsoft.com/office/powerpoint/2010/main" val="3919222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traditionally known pathway to violence model is an excellent place to begin the discussion because it addresses the question of “why?” It describes a first step on the journey toward intended violence as the formation of a deeply held personal grievance or humiliation based upon real or imagined injustices inflicted upon the grievant. This grievance could be against an individual, an institution, or other entity the person of concern feels slighted or wronged him. It may be nurtured and cultivated over time, even years. Depending upon the particular individual, it may be plainly evident to all around him or kept hidden and private. Although there are cases of targeted violence in which a grievance or motivation was never identified, this appears to be rare with regard to the kind of mass targeted violence attacks this guide addresses. Regardless of whether a specific grievance exists or can be pinpointed, only a few general motives for mass targeted violence offending appear to be prevalent in the experience of the BAU. They include:</a:t>
            </a:r>
          </a:p>
          <a:p>
            <a:pPr marL="171425" indent="-171425">
              <a:buFont typeface="Arial" panose="020B0604020202020204" pitchFamily="34" charset="0"/>
              <a:buChar char="•"/>
            </a:pPr>
            <a:r>
              <a:rPr lang="en-US" dirty="0"/>
              <a:t>Revenge for a perceived injury or grievance</a:t>
            </a:r>
          </a:p>
          <a:p>
            <a:pPr marL="171425" indent="-171425">
              <a:buFont typeface="Arial" panose="020B0604020202020204" pitchFamily="34" charset="0"/>
              <a:buChar char="•"/>
            </a:pPr>
            <a:r>
              <a:rPr lang="en-US" dirty="0"/>
              <a:t>Quest for justice (as defined by the offender)</a:t>
            </a:r>
          </a:p>
          <a:p>
            <a:pPr marL="171425" indent="-171425">
              <a:buFont typeface="Arial" panose="020B0604020202020204" pitchFamily="34" charset="0"/>
              <a:buChar char="•"/>
            </a:pPr>
            <a:r>
              <a:rPr lang="en-US" dirty="0"/>
              <a:t>Desire for notoriety or recognition</a:t>
            </a:r>
          </a:p>
          <a:p>
            <a:pPr marL="171425" indent="-171425">
              <a:buFont typeface="Arial" panose="020B0604020202020204" pitchFamily="34" charset="0"/>
              <a:buChar char="•"/>
            </a:pPr>
            <a:r>
              <a:rPr lang="en-US" dirty="0"/>
              <a:t>Desire to solve a problem perceived to be unbearable</a:t>
            </a:r>
          </a:p>
          <a:p>
            <a:pPr marL="171425" indent="-171425">
              <a:buFont typeface="Arial" panose="020B0604020202020204" pitchFamily="34" charset="0"/>
              <a:buChar char="•"/>
            </a:pPr>
            <a:r>
              <a:rPr lang="en-US" dirty="0"/>
              <a:t>Desire to kill or be killed</a:t>
            </a:r>
          </a:p>
          <a:p>
            <a:endParaRPr lang="en-US" dirty="0"/>
          </a:p>
          <a:p>
            <a:pPr defTabSz="914266">
              <a:defRPr/>
            </a:pPr>
            <a:r>
              <a:rPr lang="en-US" i="1" dirty="0"/>
              <a:t>Source: Making Prevention a Reality: Identifying, Assessing, and Managing the Threat of Targeted Attacks. U.S. Department of Justice, Federal Bureau of Investigation (2017)</a:t>
            </a:r>
            <a:endParaRPr lang="en-US" dirty="0"/>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056196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 person of concern for targeted violence is unable to resolve the negative emotional burden of unachieved justice, he could then progress to a violent ideation: the idea that violence is an acceptable, or even the only, means of achieving redress. Unable to shake off a grievance and its accompanying anger, despair, humiliation, or other negative emotional responses, the person of concern may eventually conclude that violence is justified, necessary, and his only choice. The adoption of this idea can be profoundly relieving, almost like a salve on a wound. It is for this reason that a sudden turnaround by a formerly angry, depressed, or menacing person of concern should not be presumed as good news. More assessment is often prudent.</a:t>
            </a:r>
          </a:p>
          <a:p>
            <a:endParaRPr lang="en-US" dirty="0"/>
          </a:p>
          <a:p>
            <a:r>
              <a:rPr lang="en-US" dirty="0"/>
              <a:t>Expressed violent ideations can also offer hints about targeting, means of potential attack, or other vital clues to the thoughts and plans of a person of concern.</a:t>
            </a:r>
          </a:p>
          <a:p>
            <a:endParaRPr lang="en-US" dirty="0"/>
          </a:p>
          <a:p>
            <a:pPr defTabSz="966328">
              <a:defRPr/>
            </a:pPr>
            <a:r>
              <a:rPr lang="en-US" i="1" dirty="0"/>
              <a:t>Source: Making Prevention a Reality: Identifying, Assessing, and Managing the Threat of Targeted Attacks. U.S. Department of Justice, Federal Bureau of Investigation (2017)</a:t>
            </a:r>
            <a:endParaRPr lang="en-US" dirty="0"/>
          </a:p>
          <a:p>
            <a:pPr defTabSz="966328">
              <a:defRPr/>
            </a:pP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327825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person of concern decides that violence should or must be used to seek justice for real or perceived wrongs, under most circumstances he must then begin to think and plan. The person of concern then considers when, how, and where to offend. He can craft and refine his plan by researching methods, the planned target, past offenders, and previous targeted violence incidents. The person of concern may consider both practical and symbolic reasons when selecting potential targets. As with other steps along the pathway, research and planning need not cease when the next step begins; it can and may comingle with other steps.</a:t>
            </a:r>
          </a:p>
          <a:p>
            <a:endParaRPr lang="en-US" dirty="0"/>
          </a:p>
          <a:p>
            <a:pPr defTabSz="914266">
              <a:defRPr/>
            </a:pPr>
            <a:r>
              <a:rPr lang="en-US" i="1" dirty="0"/>
              <a:t>Source: Making Prevention a Reality: Identifying, Assessing, and Managing the Threat of Targeted Attacks. U.S. Department of Justice, Federal Bureau of Investigation (2017)</a:t>
            </a:r>
            <a:endParaRPr lang="en-US" dirty="0"/>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583543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person of concern may acquire the equipment, skills, and/or any other resources necessary to conduct the attack. This can include obtaining weapons and gear as well as familiarization of and practice with the weapons. The person may conduct an actual or virtual rehearsal of any aspect of the attack (e.g., driving the intended route to the site). It can also include farewell writings or other end of life planning, or creation of artifacts meant to be left behind to claim credit and explain motive.</a:t>
            </a:r>
          </a:p>
          <a:p>
            <a:endParaRPr lang="en-US" dirty="0"/>
          </a:p>
          <a:p>
            <a:pPr defTabSz="914266">
              <a:defRPr/>
            </a:pPr>
            <a:r>
              <a:rPr lang="en-US" i="1" dirty="0"/>
              <a:t>Source: Making Prevention a Reality: Identifying, Assessing, and Managing the Threat of Targeted Attacks. U.S. Department of Justice, Federal Bureau of Investigation (2017)</a:t>
            </a:r>
            <a:endParaRPr lang="en-US" dirty="0"/>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168264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step involves circumvention of security measures or boundaries at the target location. Breach activities can include conducting dry runs, engaging in approach behaviors to include stalking, and testing security at the target location. In practice, the BAU has expanded this definition to include cyber intrusion behaviors where these breaches may be intended to identify security plans and weaknesses, gain protected information about a target, or otherwise further an attack plan via unauthorized access to systems. Breach behavior may occur immediately prior to an attack, or earlier.</a:t>
            </a:r>
          </a:p>
          <a:p>
            <a:endParaRPr lang="en-US" dirty="0"/>
          </a:p>
          <a:p>
            <a:pPr defTabSz="914266">
              <a:defRPr/>
            </a:pPr>
            <a:r>
              <a:rPr lang="en-US" i="1" dirty="0"/>
              <a:t>Source: Making Prevention a Reality: Identifying, Assessing, and Managing the Threat of Targeted Attacks. U.S. Department of Justice, Federal Bureau of Investigation (2017)</a:t>
            </a:r>
            <a:endParaRPr lang="en-US" dirty="0"/>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241726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offense may involve violence against both preplanned and opportunistically chosen targets. Both practical and symbolic acts may occur. The violent offense is the culmination of a highly personalized quest for justice which may, ultimately, only be fully understandable to the offender.</a:t>
            </a:r>
          </a:p>
          <a:p>
            <a:endParaRPr lang="en-US" dirty="0"/>
          </a:p>
          <a:p>
            <a:pPr defTabSz="914266">
              <a:defRPr/>
            </a:pPr>
            <a:r>
              <a:rPr lang="en-US" i="1" dirty="0"/>
              <a:t>Source: Making Prevention a Reality: Identifying, Assessing, and Managing the Threat of Targeted Attacks. U.S. Department of Justice, Federal Bureau of Investigation (2017)</a:t>
            </a:r>
            <a:endParaRPr lang="en-US" dirty="0"/>
          </a:p>
          <a:p>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38914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Leakage has been defined as a communication </a:t>
            </a:r>
            <a:r>
              <a:rPr lang="en-US" i="1" dirty="0"/>
              <a:t>to a third party </a:t>
            </a:r>
            <a:r>
              <a:rPr lang="en-US" dirty="0"/>
              <a:t>of intent to do harm to a target through an attack.</a:t>
            </a:r>
          </a:p>
          <a:p>
            <a:endParaRPr lang="en-US" dirty="0"/>
          </a:p>
          <a:p>
            <a:r>
              <a:rPr lang="en-US" dirty="0"/>
              <a:t>Homicide and suicide are more closely linked than many think. In many cases multiple homicides are linked with prior suicide attempts, gestures, or suicidal ideation on the part of the perpetrator. This is especially true with targeted violence. A “Safe Schools Initiative” research project revealed that 78% (32 of 41 studied) of targeted mass attackers exhibited a history of suicide attempts or suicidal thoughts at some point prior to their attack. Moreover, many offenders attempt or succeed at suicide or “suicide by cop” at the conclusion of a targeted violence event.</a:t>
            </a:r>
          </a:p>
          <a:p>
            <a:endParaRPr lang="en-US" i="1" dirty="0"/>
          </a:p>
          <a:p>
            <a:r>
              <a:rPr lang="en-US" i="0" dirty="0"/>
              <a:t>If</a:t>
            </a:r>
            <a:r>
              <a:rPr lang="en-US" i="0" baseline="0" dirty="0"/>
              <a:t> you become aware of these indicators, notify your administration. Most of these factors will not violate the law or justify a Baker Act. The focus is to get help where </a:t>
            </a:r>
            <a:r>
              <a:rPr lang="en-US" i="0" baseline="0"/>
              <a:t>help is needed.</a:t>
            </a:r>
            <a:endParaRPr lang="en-US" i="0" dirty="0"/>
          </a:p>
          <a:p>
            <a:endParaRPr lang="en-US" i="1" dirty="0"/>
          </a:p>
          <a:p>
            <a:r>
              <a:rPr lang="en-US" i="1" dirty="0"/>
              <a:t>Source: Making Prevention a Reality: Identifying, Assessing, and Managing the Threat of Targeted Attacks. U.S. Department of Justice, Federal Bureau of Investigation (2017)</a:t>
            </a:r>
            <a:endParaRPr lang="en-US" dirty="0"/>
          </a:p>
        </p:txBody>
      </p:sp>
      <p:sp>
        <p:nvSpPr>
          <p:cNvPr id="4" name="Slide Number Placeholder 3"/>
          <p:cNvSpPr>
            <a:spLocks noGrp="1"/>
          </p:cNvSpPr>
          <p:nvPr>
            <p:ph type="sldNum" sz="quarter" idx="10"/>
          </p:nvPr>
        </p:nvSpPr>
        <p:spPr/>
        <p:txBody>
          <a:bodyPr/>
          <a:lstStyle/>
          <a:p>
            <a:fld id="{10384055-87A9-4335-A94B-C1B8F4786780}"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122531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effectLst>
                  <a:outerShdw blurRad="38100" dist="38100" dir="2700000" algn="tl">
                    <a:srgbClr val="000000">
                      <a:alpha val="43137"/>
                    </a:srgb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bg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3898621285"/>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3582190480"/>
      </p:ext>
    </p:extLst>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3377504090"/>
      </p:ext>
    </p:extLst>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bg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1131679335"/>
      </p:ext>
    </p:extLst>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9"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60056233"/>
      </p:ext>
    </p:extLst>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2085323446"/>
      </p:ext>
    </p:extLst>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Slide Number Placeholder 5"/>
          <p:cNvSpPr>
            <a:spLocks noGrp="1"/>
          </p:cNvSpPr>
          <p:nvPr>
            <p:ph type="sldNum" sz="quarter" idx="10"/>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1430650463"/>
      </p:ext>
    </p:extLst>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12"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869355145"/>
      </p:ext>
    </p:extLst>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652882408"/>
      </p:ext>
    </p:extLst>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4"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2337200846"/>
      </p:ext>
    </p:extLst>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0"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3815786072"/>
      </p:ext>
    </p:extLst>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userDrawn="1"/>
        </p:nvGrpSpPr>
        <p:grpSpPr>
          <a:xfrm flipV="1">
            <a:off x="-18584" y="5816599"/>
            <a:ext cx="9180513" cy="1041401"/>
            <a:chOff x="-19050" y="-7938"/>
            <a:chExt cx="9180513" cy="1041401"/>
          </a:xfrm>
        </p:grpSpPr>
        <p:sp>
          <p:nvSpPr>
            <p:cNvPr id="8" name="Freeform 7"/>
            <p:cNvSpPr>
              <a:spLocks/>
            </p:cNvSpPr>
            <p:nvPr userDrawn="1"/>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solidFill>
                  <a:prstClr val="black"/>
                </a:solidFill>
              </a:endParaRPr>
            </a:p>
          </p:txBody>
        </p:sp>
        <p:sp>
          <p:nvSpPr>
            <p:cNvPr id="9" name="Freeform 8"/>
            <p:cNvSpPr>
              <a:spLocks/>
            </p:cNvSpPr>
            <p:nvPr userDrawn="1"/>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solidFill>
                  <a:prstClr val="black"/>
                </a:solidFill>
              </a:endParaRPr>
            </a:p>
          </p:txBody>
        </p:sp>
        <p:grpSp>
          <p:nvGrpSpPr>
            <p:cNvPr id="10" name="Group 1"/>
            <p:cNvGrpSpPr>
              <a:grpSpLocks/>
            </p:cNvGrpSpPr>
            <p:nvPr/>
          </p:nvGrpSpPr>
          <p:grpSpPr bwMode="auto">
            <a:xfrm>
              <a:off x="-19050" y="203200"/>
              <a:ext cx="9180513" cy="647700"/>
              <a:chOff x="-19045" y="216550"/>
              <a:chExt cx="9180548" cy="649224"/>
            </a:xfrm>
          </p:grpSpPr>
          <p:sp>
            <p:nvSpPr>
              <p:cNvPr id="11" name="Freeform 10"/>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solidFill>
                    <a:prstClr val="black"/>
                  </a:solidFill>
                </a:endParaRPr>
              </a:p>
            </p:txBody>
          </p:sp>
          <p:sp>
            <p:nvSpPr>
              <p:cNvPr id="12" name="Freeform 11"/>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solidFill>
                    <a:prstClr val="black"/>
                  </a:solidFill>
                </a:endParaRPr>
              </a:p>
            </p:txBody>
          </p:sp>
        </p:grpSp>
      </p:grpSp>
      <p:sp>
        <p:nvSpPr>
          <p:cNvPr id="13" name="Slide Number Placeholder 5"/>
          <p:cNvSpPr>
            <a:spLocks noGrp="1"/>
          </p:cNvSpPr>
          <p:nvPr>
            <p:ph type="sldNum" sz="quarter" idx="4"/>
          </p:nvPr>
        </p:nvSpPr>
        <p:spPr>
          <a:xfrm>
            <a:off x="628650" y="6342754"/>
            <a:ext cx="2057400" cy="365125"/>
          </a:xfrm>
          <a:prstGeom prst="rect">
            <a:avLst/>
          </a:prstGeom>
        </p:spPr>
        <p:txBody>
          <a:bodyPr vert="horz" lIns="91440" tIns="45720" rIns="91440" bIns="45720" rtlCol="0" anchor="ctr"/>
          <a:lstStyle>
            <a:lvl1pPr algn="l">
              <a:defRPr sz="1200">
                <a:solidFill>
                  <a:schemeClr val="tx1"/>
                </a:solidFill>
              </a:defRPr>
            </a:lvl1pPr>
          </a:lstStyle>
          <a:p>
            <a:fld id="{4A485217-F9B4-4359-A105-FF0C81A08DC6}" type="slidenum">
              <a:rPr lang="en-US" smtClean="0"/>
              <a:pPr/>
              <a:t>‹#›</a:t>
            </a:fld>
            <a:endParaRPr lang="en-US" dirty="0"/>
          </a:p>
        </p:txBody>
      </p:sp>
    </p:spTree>
    <p:extLst>
      <p:ext uri="{BB962C8B-B14F-4D97-AF65-F5344CB8AC3E}">
        <p14:creationId xmlns:p14="http://schemas.microsoft.com/office/powerpoint/2010/main" val="4269109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random/>
  </p:transition>
  <p:hf hdr="0" ftr="0" dt="0"/>
  <p:txStyles>
    <p:titleStyle>
      <a:lvl1pPr algn="l" defTabSz="914400" rtl="0" eaLnBrk="1" latinLnBrk="0" hangingPunct="1">
        <a:lnSpc>
          <a:spcPct val="90000"/>
        </a:lnSpc>
        <a:spcBef>
          <a:spcPct val="0"/>
        </a:spcBef>
        <a:buNone/>
        <a:defRPr sz="4400" b="1" kern="1200">
          <a:solidFill>
            <a:srgbClr val="FFC000"/>
          </a:solidFill>
          <a:effectLst>
            <a:outerShdw blurRad="38100" dist="38100" dir="2700000" algn="tl">
              <a:srgbClr val="000000">
                <a:alpha val="43137"/>
              </a:srgbClr>
            </a:outerShdw>
          </a:effectLst>
          <a:latin typeface="Franklin Gothic Medium"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459098"/>
            <a:ext cx="7886700" cy="4553404"/>
          </a:xfrm>
        </p:spPr>
        <p:txBody>
          <a:bodyPr>
            <a:normAutofit fontScale="92500" lnSpcReduction="10000"/>
          </a:bodyPr>
          <a:lstStyle/>
          <a:p>
            <a:r>
              <a:rPr lang="en-US" dirty="0">
                <a:solidFill>
                  <a:schemeClr val="tx1"/>
                </a:solidFill>
              </a:rPr>
              <a:t>If you see something, say something.</a:t>
            </a:r>
          </a:p>
          <a:p>
            <a:r>
              <a:rPr lang="en-US" b="1" u="sng" dirty="0">
                <a:solidFill>
                  <a:srgbClr val="FFC000"/>
                </a:solidFill>
              </a:rPr>
              <a:t>Assess</a:t>
            </a:r>
            <a:r>
              <a:rPr lang="en-US" dirty="0">
                <a:solidFill>
                  <a:schemeClr val="tx1"/>
                </a:solidFill>
              </a:rPr>
              <a:t> surroundings for threats.</a:t>
            </a:r>
          </a:p>
          <a:p>
            <a:r>
              <a:rPr lang="en-US" dirty="0">
                <a:solidFill>
                  <a:schemeClr val="tx1"/>
                </a:solidFill>
              </a:rPr>
              <a:t>What should be </a:t>
            </a:r>
            <a:r>
              <a:rPr lang="en-US" b="1" u="sng" dirty="0">
                <a:solidFill>
                  <a:srgbClr val="FFC000"/>
                </a:solidFill>
              </a:rPr>
              <a:t>normal</a:t>
            </a:r>
            <a:r>
              <a:rPr lang="en-US" dirty="0">
                <a:solidFill>
                  <a:srgbClr val="FFC000"/>
                </a:solidFill>
              </a:rPr>
              <a:t> </a:t>
            </a:r>
            <a:r>
              <a:rPr lang="en-US" dirty="0">
                <a:solidFill>
                  <a:schemeClr val="tx1"/>
                </a:solidFill>
              </a:rPr>
              <a:t>in your area/situation?</a:t>
            </a:r>
          </a:p>
          <a:p>
            <a:r>
              <a:rPr lang="en-US" b="1" u="sng" dirty="0">
                <a:solidFill>
                  <a:srgbClr val="FFC000"/>
                </a:solidFill>
              </a:rPr>
              <a:t>Identify and gauge </a:t>
            </a:r>
            <a:r>
              <a:rPr lang="en-US" dirty="0">
                <a:solidFill>
                  <a:schemeClr val="tx1"/>
                </a:solidFill>
              </a:rPr>
              <a:t>the danger of elements around you.</a:t>
            </a:r>
          </a:p>
          <a:p>
            <a:r>
              <a:rPr lang="en-US" dirty="0">
                <a:solidFill>
                  <a:schemeClr val="tx1"/>
                </a:solidFill>
              </a:rPr>
              <a:t>All contractors should diligently </a:t>
            </a:r>
            <a:r>
              <a:rPr lang="en-US" b="1" u="sng" dirty="0">
                <a:solidFill>
                  <a:srgbClr val="FFC000"/>
                </a:solidFill>
              </a:rPr>
              <a:t>adhere</a:t>
            </a:r>
            <a:r>
              <a:rPr lang="en-US" dirty="0">
                <a:solidFill>
                  <a:srgbClr val="FFC000"/>
                </a:solidFill>
              </a:rPr>
              <a:t> </a:t>
            </a:r>
            <a:r>
              <a:rPr lang="en-US" dirty="0">
                <a:solidFill>
                  <a:schemeClr val="tx1"/>
                </a:solidFill>
              </a:rPr>
              <a:t>to all safety protocols.</a:t>
            </a:r>
          </a:p>
          <a:p>
            <a:r>
              <a:rPr lang="en-US" dirty="0">
                <a:solidFill>
                  <a:schemeClr val="tx1"/>
                </a:solidFill>
              </a:rPr>
              <a:t>Use your imagination to </a:t>
            </a:r>
            <a:r>
              <a:rPr lang="en-US" b="1" u="sng" dirty="0">
                <a:solidFill>
                  <a:srgbClr val="FFC000"/>
                </a:solidFill>
              </a:rPr>
              <a:t>plan</a:t>
            </a:r>
            <a:r>
              <a:rPr lang="en-US" dirty="0">
                <a:solidFill>
                  <a:srgbClr val="FFC000"/>
                </a:solidFill>
              </a:rPr>
              <a:t> </a:t>
            </a:r>
            <a:r>
              <a:rPr lang="en-US" dirty="0">
                <a:solidFill>
                  <a:schemeClr val="tx1"/>
                </a:solidFill>
              </a:rPr>
              <a:t>for different situations.</a:t>
            </a:r>
          </a:p>
          <a:p>
            <a:r>
              <a:rPr lang="en-US" dirty="0">
                <a:solidFill>
                  <a:schemeClr val="tx1"/>
                </a:solidFill>
              </a:rPr>
              <a:t>Address those who aren’t following protocols.</a:t>
            </a:r>
          </a:p>
          <a:p>
            <a:r>
              <a:rPr lang="en-US" dirty="0">
                <a:solidFill>
                  <a:schemeClr val="tx1"/>
                </a:solidFill>
              </a:rPr>
              <a:t>Try to identify threats.</a:t>
            </a:r>
            <a:endParaRPr lang="en-US" dirty="0">
              <a:solidFill>
                <a:srgbClr val="FFC000"/>
              </a:solidFill>
            </a:endParaRPr>
          </a:p>
          <a:p>
            <a:pPr>
              <a:buClr>
                <a:schemeClr val="tx1"/>
              </a:buClr>
            </a:pPr>
            <a:r>
              <a:rPr lang="en-US" b="1" u="sng" dirty="0">
                <a:solidFill>
                  <a:srgbClr val="FFC000"/>
                </a:solidFill>
              </a:rPr>
              <a:t>Fight against complacency.</a:t>
            </a:r>
          </a:p>
        </p:txBody>
      </p:sp>
      <p:pic>
        <p:nvPicPr>
          <p:cNvPr id="7" name="Picture 6"/>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956854" y="4967088"/>
            <a:ext cx="1977081" cy="1742631"/>
          </a:xfrm>
          <a:prstGeom prst="rect">
            <a:avLst/>
          </a:prstGeom>
          <a:solidFill>
            <a:schemeClr val="bg1">
              <a:alpha val="73000"/>
            </a:schemeClr>
          </a:solidFill>
        </p:spPr>
      </p:pic>
      <p:sp>
        <p:nvSpPr>
          <p:cNvPr id="2" name="Title 1"/>
          <p:cNvSpPr>
            <a:spLocks noGrp="1"/>
          </p:cNvSpPr>
          <p:nvPr>
            <p:ph type="title"/>
          </p:nvPr>
        </p:nvSpPr>
        <p:spPr>
          <a:xfrm>
            <a:off x="0" y="133535"/>
            <a:ext cx="9144000" cy="1325563"/>
          </a:xfrm>
        </p:spPr>
        <p:txBody>
          <a:bodyPr>
            <a:normAutofit fontScale="90000"/>
          </a:bodyPr>
          <a:lstStyle/>
          <a:p>
            <a:pPr algn="ctr"/>
            <a:br>
              <a:rPr lang="en-US" sz="2800" b="1" dirty="0"/>
            </a:br>
            <a:r>
              <a:rPr lang="en-US" sz="3300" b="1" dirty="0"/>
              <a:t>Situational Awareness: </a:t>
            </a:r>
            <a:r>
              <a:rPr lang="en-US" sz="3300" b="1" i="1" dirty="0"/>
              <a:t>Construction Site Safety</a:t>
            </a:r>
            <a:br>
              <a:rPr lang="en-US" sz="3600" b="1" dirty="0"/>
            </a:br>
            <a:r>
              <a:rPr lang="en-US" sz="2700" b="0" cap="all" dirty="0">
                <a:solidFill>
                  <a:srgbClr val="FF0000"/>
                </a:solidFill>
              </a:rPr>
              <a:t>“Increased security = increased inconvenience”</a:t>
            </a:r>
            <a:br>
              <a:rPr lang="en-US" sz="2700" b="0" dirty="0">
                <a:solidFill>
                  <a:srgbClr val="FF0000"/>
                </a:solidFill>
              </a:rPr>
            </a:br>
            <a:endParaRPr lang="en-US" sz="2700" b="0" dirty="0">
              <a:solidFill>
                <a:srgbClr val="FF0000"/>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1</a:t>
            </a:fld>
            <a:endParaRPr lang="en-US"/>
          </a:p>
        </p:txBody>
      </p:sp>
    </p:spTree>
    <p:extLst>
      <p:ext uri="{BB962C8B-B14F-4D97-AF65-F5344CB8AC3E}">
        <p14:creationId xmlns:p14="http://schemas.microsoft.com/office/powerpoint/2010/main" val="294988891"/>
      </p:ext>
    </p:extLst>
  </p:cSld>
  <p:clrMapOvr>
    <a:masterClrMapping/>
  </p:clrMapOvr>
  <p:transition spd="med">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RUN!</a:t>
            </a:r>
          </a:p>
        </p:txBody>
      </p:sp>
      <p:sp>
        <p:nvSpPr>
          <p:cNvPr id="3" name="Text Placeholder 2"/>
          <p:cNvSpPr>
            <a:spLocks noGrp="1"/>
          </p:cNvSpPr>
          <p:nvPr>
            <p:ph type="body" idx="1"/>
          </p:nvPr>
        </p:nvSpPr>
        <p:spPr>
          <a:xfrm>
            <a:off x="623888" y="4737745"/>
            <a:ext cx="7886700" cy="1500187"/>
          </a:xfrm>
        </p:spPr>
        <p:txBody>
          <a:bodyPr/>
          <a:lstStyle/>
          <a:p>
            <a:r>
              <a:rPr lang="en-US" dirty="0">
                <a:solidFill>
                  <a:schemeClr val="bg1"/>
                </a:solidFill>
              </a:rPr>
              <a:t>IF POSSIBLE AND SAFE TO DO SO, FLEE THE AREA TO SAFETY.</a:t>
            </a:r>
          </a:p>
        </p:txBody>
      </p:sp>
      <p:sp>
        <p:nvSpPr>
          <p:cNvPr id="12" name="Slide Number Placeholder 11"/>
          <p:cNvSpPr>
            <a:spLocks noGrp="1"/>
          </p:cNvSpPr>
          <p:nvPr>
            <p:ph type="sldNum" sz="quarter" idx="4"/>
          </p:nvPr>
        </p:nvSpPr>
        <p:spPr>
          <a:xfrm>
            <a:off x="628650" y="6342754"/>
            <a:ext cx="2057400" cy="365125"/>
          </a:xfrm>
        </p:spPr>
        <p:txBody>
          <a:bodyPr/>
          <a:lstStyle/>
          <a:p>
            <a:fld id="{4A485217-F9B4-4359-A105-FF0C81A08DC6}" type="slidenum">
              <a:rPr lang="en-US" smtClean="0"/>
              <a:t>10</a:t>
            </a:fld>
            <a:endParaRPr lang="en-US"/>
          </a:p>
        </p:txBody>
      </p:sp>
      <p:grpSp>
        <p:nvGrpSpPr>
          <p:cNvPr id="11" name="Group 10"/>
          <p:cNvGrpSpPr/>
          <p:nvPr/>
        </p:nvGrpSpPr>
        <p:grpSpPr>
          <a:xfrm>
            <a:off x="792636" y="371025"/>
            <a:ext cx="7549203" cy="3136384"/>
            <a:chOff x="792636" y="371025"/>
            <a:chExt cx="7549203" cy="3136384"/>
          </a:xfrm>
        </p:grpSpPr>
        <p:grpSp>
          <p:nvGrpSpPr>
            <p:cNvPr id="4" name="Group 3"/>
            <p:cNvGrpSpPr/>
            <p:nvPr/>
          </p:nvGrpSpPr>
          <p:grpSpPr>
            <a:xfrm>
              <a:off x="792636" y="371025"/>
              <a:ext cx="7549203" cy="3136384"/>
              <a:chOff x="792636" y="371025"/>
              <a:chExt cx="7549203" cy="3136384"/>
            </a:xfrm>
          </p:grpSpPr>
          <p:pic>
            <p:nvPicPr>
              <p:cNvPr id="6" name="Picture 5"/>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92636" y="371025"/>
                <a:ext cx="7549203" cy="3136384"/>
              </a:xfrm>
              <a:prstGeom prst="rect">
                <a:avLst/>
              </a:prstGeom>
            </p:spPr>
          </p:pic>
          <p:pic>
            <p:nvPicPr>
              <p:cNvPr id="8" name="image2.jpeg"/>
              <p:cNvPicPr>
                <a:picLocks/>
              </p:cNvPicPr>
              <p:nvPr/>
            </p:nvPicPr>
            <p:blipFill>
              <a:blip r:embed="rId4" cstate="screen">
                <a:extLst>
                  <a:ext uri="{28A0092B-C50C-407E-A947-70E740481C1C}">
                    <a14:useLocalDpi xmlns:a14="http://schemas.microsoft.com/office/drawing/2010/main"/>
                  </a:ext>
                </a:extLst>
              </a:blip>
              <a:stretch>
                <a:fillRect/>
              </a:stretch>
            </p:blipFill>
            <p:spPr>
              <a:xfrm>
                <a:off x="3302044" y="371025"/>
                <a:ext cx="2532696" cy="3136383"/>
              </a:xfrm>
              <a:prstGeom prst="rect">
                <a:avLst/>
              </a:prstGeom>
            </p:spPr>
          </p:pic>
        </p:grpSp>
        <p:pic>
          <p:nvPicPr>
            <p:cNvPr id="5" name="Picture 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551637" y="604999"/>
              <a:ext cx="1970618" cy="1401826"/>
            </a:xfrm>
            <a:prstGeom prst="rect">
              <a:avLst/>
            </a:prstGeom>
          </p:spPr>
        </p:pic>
      </p:grpSp>
      <p:sp>
        <p:nvSpPr>
          <p:cNvPr id="13" name="Rectangle 12"/>
          <p:cNvSpPr/>
          <p:nvPr/>
        </p:nvSpPr>
        <p:spPr>
          <a:xfrm>
            <a:off x="3338616" y="371025"/>
            <a:ext cx="5002683" cy="3136384"/>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5619950"/>
      </p:ext>
    </p:extLst>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432744"/>
          </a:xfrm>
        </p:spPr>
        <p:txBody>
          <a:bodyPr>
            <a:normAutofit/>
          </a:bodyPr>
          <a:lstStyle/>
          <a:p>
            <a:r>
              <a:rPr lang="en-US" sz="4000" dirty="0"/>
              <a:t>RUN:</a:t>
            </a:r>
            <a:br>
              <a:rPr lang="en-US" dirty="0"/>
            </a:br>
            <a:r>
              <a:rPr lang="en-US" sz="3600" i="1" dirty="0"/>
              <a:t>If possible &amp; safe, Flee!</a:t>
            </a:r>
          </a:p>
        </p:txBody>
      </p:sp>
      <p:sp>
        <p:nvSpPr>
          <p:cNvPr id="3" name="Content Placeholder 2"/>
          <p:cNvSpPr>
            <a:spLocks noGrp="1"/>
          </p:cNvSpPr>
          <p:nvPr>
            <p:ph idx="1"/>
          </p:nvPr>
        </p:nvSpPr>
        <p:spPr>
          <a:xfrm>
            <a:off x="628650" y="1556639"/>
            <a:ext cx="7886700" cy="4683851"/>
          </a:xfrm>
        </p:spPr>
        <p:txBody>
          <a:bodyPr>
            <a:noAutofit/>
          </a:bodyPr>
          <a:lstStyle/>
          <a:p>
            <a:pPr>
              <a:spcBef>
                <a:spcPts val="600"/>
              </a:spcBef>
            </a:pPr>
            <a:r>
              <a:rPr lang="en-US" sz="2000" dirty="0">
                <a:solidFill>
                  <a:schemeClr val="tx1"/>
                </a:solidFill>
              </a:rPr>
              <a:t>What is a </a:t>
            </a:r>
            <a:r>
              <a:rPr lang="en-US" sz="2000" b="1" dirty="0">
                <a:solidFill>
                  <a:srgbClr val="FFC000"/>
                </a:solidFill>
              </a:rPr>
              <a:t>safe location?</a:t>
            </a:r>
            <a:r>
              <a:rPr lang="en-US" sz="2000" dirty="0">
                <a:solidFill>
                  <a:schemeClr val="tx1"/>
                </a:solidFill>
              </a:rPr>
              <a:t> </a:t>
            </a:r>
          </a:p>
          <a:p>
            <a:pPr>
              <a:spcBef>
                <a:spcPts val="600"/>
              </a:spcBef>
            </a:pPr>
            <a:r>
              <a:rPr lang="en-US" sz="2000" dirty="0">
                <a:solidFill>
                  <a:schemeClr val="tx1"/>
                </a:solidFill>
              </a:rPr>
              <a:t>Meet location; reunification. </a:t>
            </a:r>
          </a:p>
          <a:p>
            <a:pPr>
              <a:spcBef>
                <a:spcPts val="600"/>
              </a:spcBef>
            </a:pPr>
            <a:r>
              <a:rPr lang="en-US" sz="2000" dirty="0">
                <a:solidFill>
                  <a:schemeClr val="tx1"/>
                </a:solidFill>
              </a:rPr>
              <a:t>Have multiple </a:t>
            </a:r>
            <a:r>
              <a:rPr lang="en-US" sz="2000" b="1" dirty="0">
                <a:solidFill>
                  <a:srgbClr val="FFC000"/>
                </a:solidFill>
              </a:rPr>
              <a:t>escape routes</a:t>
            </a:r>
            <a:r>
              <a:rPr lang="en-US" sz="2000" dirty="0">
                <a:solidFill>
                  <a:schemeClr val="tx1"/>
                </a:solidFill>
              </a:rPr>
              <a:t> and plans in mind</a:t>
            </a:r>
          </a:p>
          <a:p>
            <a:pPr>
              <a:spcBef>
                <a:spcPts val="600"/>
              </a:spcBef>
            </a:pPr>
            <a:r>
              <a:rPr lang="en-US" sz="2000" dirty="0">
                <a:solidFill>
                  <a:schemeClr val="tx1"/>
                </a:solidFill>
              </a:rPr>
              <a:t>Evacuate regardless of whether others agree to follow.</a:t>
            </a:r>
          </a:p>
          <a:p>
            <a:pPr>
              <a:spcBef>
                <a:spcPts val="600"/>
              </a:spcBef>
              <a:buClr>
                <a:schemeClr val="tx1"/>
              </a:buClr>
            </a:pPr>
            <a:r>
              <a:rPr lang="en-US" sz="2000" b="1" dirty="0">
                <a:solidFill>
                  <a:srgbClr val="FFC000"/>
                </a:solidFill>
              </a:rPr>
              <a:t>Leave your belongings behind.</a:t>
            </a:r>
          </a:p>
          <a:p>
            <a:pPr>
              <a:spcBef>
                <a:spcPts val="600"/>
              </a:spcBef>
              <a:buClr>
                <a:schemeClr val="tx1"/>
              </a:buClr>
            </a:pPr>
            <a:r>
              <a:rPr lang="en-US" sz="2000" b="1" dirty="0">
                <a:solidFill>
                  <a:srgbClr val="FFC000"/>
                </a:solidFill>
              </a:rPr>
              <a:t>Help others </a:t>
            </a:r>
            <a:r>
              <a:rPr lang="en-US" sz="2000" dirty="0">
                <a:solidFill>
                  <a:schemeClr val="tx1"/>
                </a:solidFill>
              </a:rPr>
              <a:t>escape, if possible.</a:t>
            </a:r>
          </a:p>
          <a:p>
            <a:pPr>
              <a:spcBef>
                <a:spcPts val="600"/>
              </a:spcBef>
            </a:pPr>
            <a:r>
              <a:rPr lang="en-US" sz="2000" dirty="0">
                <a:solidFill>
                  <a:schemeClr val="tx1"/>
                </a:solidFill>
              </a:rPr>
              <a:t>Auditory distortion – identifying location of the threat?</a:t>
            </a:r>
          </a:p>
          <a:p>
            <a:pPr>
              <a:spcBef>
                <a:spcPts val="600"/>
              </a:spcBef>
            </a:pPr>
            <a:r>
              <a:rPr lang="en-US" sz="2000" dirty="0">
                <a:solidFill>
                  <a:schemeClr val="tx1"/>
                </a:solidFill>
              </a:rPr>
              <a:t>Prevent individuals from entering the area of the active shooter.</a:t>
            </a:r>
          </a:p>
          <a:p>
            <a:pPr>
              <a:spcBef>
                <a:spcPts val="600"/>
              </a:spcBef>
              <a:buClr>
                <a:schemeClr val="tx1"/>
              </a:buClr>
            </a:pPr>
            <a:r>
              <a:rPr lang="en-US" sz="2000" b="1" dirty="0">
                <a:solidFill>
                  <a:srgbClr val="FFC000"/>
                </a:solidFill>
              </a:rPr>
              <a:t>Keep your hands visible.</a:t>
            </a:r>
          </a:p>
          <a:p>
            <a:pPr>
              <a:spcBef>
                <a:spcPts val="600"/>
              </a:spcBef>
              <a:buClr>
                <a:schemeClr val="tx1"/>
              </a:buClr>
            </a:pPr>
            <a:r>
              <a:rPr lang="en-US" sz="2000" b="1" dirty="0">
                <a:solidFill>
                  <a:srgbClr val="FFC000"/>
                </a:solidFill>
              </a:rPr>
              <a:t>Follow</a:t>
            </a:r>
            <a:r>
              <a:rPr lang="en-US" sz="2000" dirty="0">
                <a:solidFill>
                  <a:srgbClr val="FFC000"/>
                </a:solidFill>
              </a:rPr>
              <a:t> </a:t>
            </a:r>
            <a:r>
              <a:rPr lang="en-US" sz="2000" dirty="0">
                <a:solidFill>
                  <a:schemeClr val="tx1"/>
                </a:solidFill>
              </a:rPr>
              <a:t>the </a:t>
            </a:r>
            <a:r>
              <a:rPr lang="en-US" sz="2000" b="1" dirty="0">
                <a:solidFill>
                  <a:srgbClr val="FFC000"/>
                </a:solidFill>
              </a:rPr>
              <a:t>instructions</a:t>
            </a:r>
            <a:r>
              <a:rPr lang="en-US" sz="2000" dirty="0">
                <a:solidFill>
                  <a:srgbClr val="FFC000"/>
                </a:solidFill>
              </a:rPr>
              <a:t> </a:t>
            </a:r>
            <a:r>
              <a:rPr lang="en-US" sz="2000" dirty="0">
                <a:solidFill>
                  <a:schemeClr val="tx1"/>
                </a:solidFill>
              </a:rPr>
              <a:t>of law enforcement.</a:t>
            </a:r>
          </a:p>
          <a:p>
            <a:pPr>
              <a:spcBef>
                <a:spcPts val="600"/>
              </a:spcBef>
            </a:pPr>
            <a:r>
              <a:rPr lang="en-US" sz="2000" dirty="0">
                <a:solidFill>
                  <a:schemeClr val="tx1"/>
                </a:solidFill>
              </a:rPr>
              <a:t>Do not attempt to move wounded people.</a:t>
            </a:r>
          </a:p>
          <a:p>
            <a:pPr>
              <a:spcBef>
                <a:spcPts val="600"/>
              </a:spcBef>
              <a:buClr>
                <a:schemeClr val="tx1">
                  <a:lumMod val="95000"/>
                </a:schemeClr>
              </a:buClr>
            </a:pPr>
            <a:r>
              <a:rPr lang="en-US" sz="2000" b="1" dirty="0">
                <a:solidFill>
                  <a:srgbClr val="FFC000"/>
                </a:solidFill>
              </a:rPr>
              <a:t>Call 911 when you are safe.</a:t>
            </a:r>
            <a:endParaRPr lang="en-US" sz="2000" b="1"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11</a:t>
            </a:fld>
            <a:endParaRPr lang="en-US"/>
          </a:p>
        </p:txBody>
      </p:sp>
    </p:spTree>
    <p:extLst>
      <p:ext uri="{BB962C8B-B14F-4D97-AF65-F5344CB8AC3E}">
        <p14:creationId xmlns:p14="http://schemas.microsoft.com/office/powerpoint/2010/main" val="1516639876"/>
      </p:ext>
    </p:extLst>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92636" y="371025"/>
            <a:ext cx="7549203" cy="3136384"/>
            <a:chOff x="792636" y="371025"/>
            <a:chExt cx="7549203" cy="3136384"/>
          </a:xfrm>
        </p:grpSpPr>
        <p:grpSp>
          <p:nvGrpSpPr>
            <p:cNvPr id="15" name="Group 14"/>
            <p:cNvGrpSpPr/>
            <p:nvPr/>
          </p:nvGrpSpPr>
          <p:grpSpPr>
            <a:xfrm>
              <a:off x="792636" y="371025"/>
              <a:ext cx="7549203" cy="3136384"/>
              <a:chOff x="792636" y="371025"/>
              <a:chExt cx="7549203" cy="3136384"/>
            </a:xfrm>
          </p:grpSpPr>
          <p:pic>
            <p:nvPicPr>
              <p:cNvPr id="17" name="Picture 16"/>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92636" y="371025"/>
                <a:ext cx="7549203" cy="3136384"/>
              </a:xfrm>
              <a:prstGeom prst="rect">
                <a:avLst/>
              </a:prstGeom>
            </p:spPr>
          </p:pic>
          <p:pic>
            <p:nvPicPr>
              <p:cNvPr id="18" name="image2.jpeg"/>
              <p:cNvPicPr>
                <a:picLocks/>
              </p:cNvPicPr>
              <p:nvPr/>
            </p:nvPicPr>
            <p:blipFill>
              <a:blip r:embed="rId4" cstate="screen">
                <a:extLst>
                  <a:ext uri="{28A0092B-C50C-407E-A947-70E740481C1C}">
                    <a14:useLocalDpi xmlns:a14="http://schemas.microsoft.com/office/drawing/2010/main"/>
                  </a:ext>
                </a:extLst>
              </a:blip>
              <a:stretch>
                <a:fillRect/>
              </a:stretch>
            </p:blipFill>
            <p:spPr>
              <a:xfrm>
                <a:off x="3302044" y="371025"/>
                <a:ext cx="2532696" cy="3136383"/>
              </a:xfrm>
              <a:prstGeom prst="rect">
                <a:avLst/>
              </a:prstGeom>
            </p:spPr>
          </p:pic>
        </p:grpSp>
        <p:pic>
          <p:nvPicPr>
            <p:cNvPr id="16" name="Picture 15"/>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551637" y="604999"/>
              <a:ext cx="1970618" cy="1401826"/>
            </a:xfrm>
            <a:prstGeom prst="rect">
              <a:avLst/>
            </a:prstGeom>
          </p:spPr>
        </p:pic>
      </p:grpSp>
      <p:sp>
        <p:nvSpPr>
          <p:cNvPr id="2" name="Title 1"/>
          <p:cNvSpPr>
            <a:spLocks noGrp="1"/>
          </p:cNvSpPr>
          <p:nvPr>
            <p:ph type="title"/>
          </p:nvPr>
        </p:nvSpPr>
        <p:spPr/>
        <p:txBody>
          <a:bodyPr/>
          <a:lstStyle/>
          <a:p>
            <a:pPr algn="ctr"/>
            <a:r>
              <a:rPr lang="en-US" dirty="0"/>
              <a:t>HIDE!</a:t>
            </a:r>
          </a:p>
        </p:txBody>
      </p:sp>
      <p:sp>
        <p:nvSpPr>
          <p:cNvPr id="3" name="Text Placeholder 2"/>
          <p:cNvSpPr>
            <a:spLocks noGrp="1"/>
          </p:cNvSpPr>
          <p:nvPr>
            <p:ph type="body" idx="1"/>
          </p:nvPr>
        </p:nvSpPr>
        <p:spPr/>
        <p:txBody>
          <a:bodyPr/>
          <a:lstStyle/>
          <a:p>
            <a:r>
              <a:rPr lang="en-US" b="1" dirty="0">
                <a:solidFill>
                  <a:schemeClr val="bg1"/>
                </a:solidFill>
              </a:rPr>
              <a:t>IF FLEEING IS NOT POSSIBLE, QUICKLY MOVE (USHER OTHERS FROM IMMEDIATE AREA) TO NEAREST LOCKABLE ROOM, LOCK DOORS, BARRICADE (IF POSSIBLE), AND COMPARTMENTALIZE.</a:t>
            </a:r>
          </a:p>
        </p:txBody>
      </p:sp>
      <p:sp>
        <p:nvSpPr>
          <p:cNvPr id="6" name="Rectangle 5"/>
          <p:cNvSpPr/>
          <p:nvPr/>
        </p:nvSpPr>
        <p:spPr>
          <a:xfrm>
            <a:off x="5820031" y="371025"/>
            <a:ext cx="2521807" cy="3136384"/>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92636" y="371025"/>
            <a:ext cx="2521807" cy="3136384"/>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2"/>
          <p:cNvSpPr>
            <a:spLocks noGrp="1"/>
          </p:cNvSpPr>
          <p:nvPr>
            <p:ph type="sldNum" sz="quarter" idx="4"/>
          </p:nvPr>
        </p:nvSpPr>
        <p:spPr>
          <a:xfrm>
            <a:off x="628650" y="6342754"/>
            <a:ext cx="2057400" cy="365125"/>
          </a:xfrm>
        </p:spPr>
        <p:txBody>
          <a:bodyPr/>
          <a:lstStyle/>
          <a:p>
            <a:fld id="{4A485217-F9B4-4359-A105-FF0C81A08DC6}" type="slidenum">
              <a:rPr lang="en-US" smtClean="0"/>
              <a:t>12</a:t>
            </a:fld>
            <a:endParaRPr lang="en-US"/>
          </a:p>
        </p:txBody>
      </p:sp>
    </p:spTree>
    <p:extLst>
      <p:ext uri="{BB962C8B-B14F-4D97-AF65-F5344CB8AC3E}">
        <p14:creationId xmlns:p14="http://schemas.microsoft.com/office/powerpoint/2010/main" val="3023297460"/>
      </p:ext>
    </p:extLst>
  </p:cSld>
  <p:clrMapOvr>
    <a:masterClrMapping/>
  </p:clrMapOvr>
  <p:transition spd="med">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790299"/>
          </a:xfrm>
        </p:spPr>
        <p:txBody>
          <a:bodyPr>
            <a:normAutofit fontScale="90000"/>
          </a:bodyPr>
          <a:lstStyle/>
          <a:p>
            <a:r>
              <a:rPr lang="en-US" dirty="0"/>
              <a:t>HIDE: </a:t>
            </a:r>
            <a:br>
              <a:rPr lang="en-US" dirty="0"/>
            </a:br>
            <a:r>
              <a:rPr lang="en-US" sz="4000" i="1" dirty="0"/>
              <a:t>Move to lockable room, barricade &amp; compartmentalize.</a:t>
            </a:r>
          </a:p>
        </p:txBody>
      </p:sp>
      <p:sp>
        <p:nvSpPr>
          <p:cNvPr id="3" name="Content Placeholder 2"/>
          <p:cNvSpPr>
            <a:spLocks noGrp="1"/>
          </p:cNvSpPr>
          <p:nvPr>
            <p:ph idx="1"/>
          </p:nvPr>
        </p:nvSpPr>
        <p:spPr>
          <a:xfrm>
            <a:off x="542153" y="1790299"/>
            <a:ext cx="7886700" cy="4351338"/>
          </a:xfrm>
        </p:spPr>
        <p:txBody>
          <a:bodyPr>
            <a:normAutofit/>
          </a:bodyPr>
          <a:lstStyle/>
          <a:p>
            <a:pPr marL="0" indent="0">
              <a:buNone/>
            </a:pPr>
            <a:r>
              <a:rPr lang="en-US" sz="2600" dirty="0">
                <a:solidFill>
                  <a:schemeClr val="tx1"/>
                </a:solidFill>
              </a:rPr>
              <a:t> </a:t>
            </a:r>
          </a:p>
          <a:p>
            <a:pPr>
              <a:buClr>
                <a:schemeClr val="tx1"/>
              </a:buClr>
            </a:pPr>
            <a:r>
              <a:rPr lang="en-US" sz="2600" b="1" dirty="0">
                <a:solidFill>
                  <a:srgbClr val="FFC000"/>
                </a:solidFill>
              </a:rPr>
              <a:t>Everything is in play / an option. </a:t>
            </a:r>
          </a:p>
          <a:p>
            <a:r>
              <a:rPr lang="en-US" sz="2600" dirty="0">
                <a:solidFill>
                  <a:schemeClr val="tx1"/>
                </a:solidFill>
              </a:rPr>
              <a:t>Explore technology / tools to barricade. </a:t>
            </a:r>
          </a:p>
          <a:p>
            <a:r>
              <a:rPr lang="en-US" sz="2600" dirty="0">
                <a:solidFill>
                  <a:schemeClr val="tx1"/>
                </a:solidFill>
              </a:rPr>
              <a:t>Usher others to safety as long as it’s safe to do so.</a:t>
            </a:r>
          </a:p>
          <a:p>
            <a:r>
              <a:rPr lang="en-US" sz="2600" dirty="0">
                <a:solidFill>
                  <a:schemeClr val="tx1"/>
                </a:solidFill>
              </a:rPr>
              <a:t>Your hiding place should:</a:t>
            </a:r>
          </a:p>
          <a:p>
            <a:pPr lvl="1"/>
            <a:r>
              <a:rPr lang="en-US" dirty="0">
                <a:solidFill>
                  <a:schemeClr val="tx1"/>
                </a:solidFill>
              </a:rPr>
              <a:t>Be </a:t>
            </a:r>
            <a:r>
              <a:rPr lang="en-US" b="1" dirty="0">
                <a:solidFill>
                  <a:srgbClr val="FFC000"/>
                </a:solidFill>
              </a:rPr>
              <a:t>out of </a:t>
            </a:r>
            <a:r>
              <a:rPr lang="en-US" dirty="0">
                <a:solidFill>
                  <a:schemeClr val="tx1"/>
                </a:solidFill>
              </a:rPr>
              <a:t>the aggressor’s </a:t>
            </a:r>
            <a:r>
              <a:rPr lang="en-US" b="1" dirty="0">
                <a:solidFill>
                  <a:srgbClr val="FFC000"/>
                </a:solidFill>
              </a:rPr>
              <a:t>view</a:t>
            </a:r>
          </a:p>
          <a:p>
            <a:pPr lvl="1">
              <a:buClr>
                <a:schemeClr val="tx1"/>
              </a:buClr>
            </a:pPr>
            <a:r>
              <a:rPr lang="en-US" b="1" dirty="0">
                <a:solidFill>
                  <a:srgbClr val="FFC000"/>
                </a:solidFill>
              </a:rPr>
              <a:t>Provide protection </a:t>
            </a:r>
            <a:r>
              <a:rPr lang="en-US" dirty="0">
                <a:solidFill>
                  <a:schemeClr val="tx1"/>
                </a:solidFill>
              </a:rPr>
              <a:t>if shots are fired in your direction (i.e., an area with a closed and locked door)</a:t>
            </a:r>
          </a:p>
          <a:p>
            <a:pPr lvl="1">
              <a:buClr>
                <a:schemeClr val="tx1"/>
              </a:buClr>
            </a:pPr>
            <a:r>
              <a:rPr lang="en-US" b="1" dirty="0">
                <a:solidFill>
                  <a:srgbClr val="FFC000"/>
                </a:solidFill>
              </a:rPr>
              <a:t>Not trap you </a:t>
            </a:r>
            <a:r>
              <a:rPr lang="en-US" dirty="0">
                <a:solidFill>
                  <a:schemeClr val="tx1"/>
                </a:solidFill>
              </a:rPr>
              <a:t>or restrict your options for movement</a:t>
            </a:r>
          </a:p>
          <a:p>
            <a:endParaRPr lang="en-US" dirty="0">
              <a:solidFill>
                <a:schemeClr val="tx1"/>
              </a:solidFill>
            </a:endParaRPr>
          </a:p>
          <a:p>
            <a:endParaRPr lang="en-US"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13</a:t>
            </a:fld>
            <a:endParaRPr lang="en-US"/>
          </a:p>
        </p:txBody>
      </p:sp>
    </p:spTree>
    <p:extLst>
      <p:ext uri="{BB962C8B-B14F-4D97-AF65-F5344CB8AC3E}">
        <p14:creationId xmlns:p14="http://schemas.microsoft.com/office/powerpoint/2010/main" val="1810251809"/>
      </p:ext>
    </p:extLst>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fontScale="90000"/>
          </a:bodyPr>
          <a:lstStyle/>
          <a:p>
            <a:br>
              <a:rPr lang="en-US" dirty="0"/>
            </a:br>
            <a:r>
              <a:rPr lang="en-US" dirty="0"/>
              <a:t>Turn off lights and stay quiet. </a:t>
            </a:r>
            <a:br>
              <a:rPr lang="en-US" dirty="0"/>
            </a:br>
            <a:r>
              <a:rPr lang="en-US" dirty="0"/>
              <a:t>	</a:t>
            </a:r>
          </a:p>
        </p:txBody>
      </p:sp>
      <p:sp>
        <p:nvSpPr>
          <p:cNvPr id="3" name="Content Placeholder 2"/>
          <p:cNvSpPr>
            <a:spLocks noGrp="1"/>
          </p:cNvSpPr>
          <p:nvPr>
            <p:ph idx="1"/>
          </p:nvPr>
        </p:nvSpPr>
        <p:spPr>
          <a:xfrm>
            <a:off x="628650" y="1473844"/>
            <a:ext cx="7886700" cy="4351338"/>
          </a:xfrm>
        </p:spPr>
        <p:txBody>
          <a:bodyPr/>
          <a:lstStyle/>
          <a:p>
            <a:r>
              <a:rPr lang="en-US" dirty="0">
                <a:solidFill>
                  <a:schemeClr val="tx1"/>
                </a:solidFill>
              </a:rPr>
              <a:t>Cell phones need to be off or silent; remember cell phone backlight. </a:t>
            </a:r>
          </a:p>
          <a:p>
            <a:pPr>
              <a:buClr>
                <a:schemeClr val="tx1"/>
              </a:buClr>
            </a:pPr>
            <a:r>
              <a:rPr lang="en-US" b="1" dirty="0">
                <a:solidFill>
                  <a:srgbClr val="FFC000"/>
                </a:solidFill>
              </a:rPr>
              <a:t>Cover windows</a:t>
            </a:r>
            <a:r>
              <a:rPr lang="en-US" dirty="0">
                <a:solidFill>
                  <a:schemeClr val="tx1"/>
                </a:solidFill>
              </a:rPr>
              <a:t>, including door window. </a:t>
            </a:r>
          </a:p>
          <a:p>
            <a:pPr>
              <a:buClr>
                <a:schemeClr val="tx1"/>
              </a:buClr>
            </a:pPr>
            <a:r>
              <a:rPr lang="en-US" b="1" dirty="0">
                <a:solidFill>
                  <a:srgbClr val="FFC000"/>
                </a:solidFill>
              </a:rPr>
              <a:t>DON’T DRAW ATTENTION! </a:t>
            </a:r>
          </a:p>
          <a:p>
            <a:endParaRPr lang="en-US"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14</a:t>
            </a:fld>
            <a:endParaRPr lang="en-US"/>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019495" y="3398814"/>
            <a:ext cx="3495855" cy="2426368"/>
          </a:xfrm>
          <a:prstGeom prst="rect">
            <a:avLst/>
          </a:prstGeom>
        </p:spPr>
      </p:pic>
    </p:spTree>
    <p:extLst>
      <p:ext uri="{BB962C8B-B14F-4D97-AF65-F5344CB8AC3E}">
        <p14:creationId xmlns:p14="http://schemas.microsoft.com/office/powerpoint/2010/main" val="1322050426"/>
      </p:ext>
    </p:extLst>
  </p:cSld>
  <p:clrMapOvr>
    <a:masterClrMapping/>
  </p:clrMapOvr>
  <p:transition spd="med">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643449"/>
          </a:xfrm>
        </p:spPr>
        <p:txBody>
          <a:bodyPr>
            <a:normAutofit fontScale="90000"/>
          </a:bodyPr>
          <a:lstStyle/>
          <a:p>
            <a:br>
              <a:rPr lang="en-US" dirty="0"/>
            </a:br>
            <a:r>
              <a:rPr lang="en-US" dirty="0"/>
              <a:t> </a:t>
            </a:r>
            <a:br>
              <a:rPr lang="en-US" dirty="0"/>
            </a:br>
            <a:r>
              <a:rPr lang="en-US" dirty="0"/>
              <a:t>Once locked down, no one else will be allowed in.</a:t>
            </a:r>
            <a:br>
              <a:rPr lang="en-US" dirty="0"/>
            </a:br>
            <a:r>
              <a:rPr lang="en-US" dirty="0"/>
              <a:t>	</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solidFill>
                <a:schemeClr val="tx1"/>
              </a:solidFill>
            </a:endParaRPr>
          </a:p>
          <a:p>
            <a:r>
              <a:rPr lang="en-US" dirty="0">
                <a:solidFill>
                  <a:schemeClr val="tx1"/>
                </a:solidFill>
              </a:rPr>
              <a:t>You do not know who the aggressor is.</a:t>
            </a:r>
          </a:p>
          <a:p>
            <a:r>
              <a:rPr lang="en-US" dirty="0">
                <a:solidFill>
                  <a:schemeClr val="tx1"/>
                </a:solidFill>
              </a:rPr>
              <a:t>You do not know where the aggressor is.</a:t>
            </a:r>
          </a:p>
          <a:p>
            <a:r>
              <a:rPr lang="en-US" dirty="0">
                <a:solidFill>
                  <a:schemeClr val="tx1"/>
                </a:solidFill>
              </a:rPr>
              <a:t>You MUST provide for the safety of those in your immediate care.</a:t>
            </a:r>
          </a:p>
          <a:p>
            <a:pPr>
              <a:buClr>
                <a:schemeClr val="tx1"/>
              </a:buClr>
            </a:pPr>
            <a:r>
              <a:rPr lang="en-US" b="1" dirty="0">
                <a:solidFill>
                  <a:srgbClr val="FFC000"/>
                </a:solidFill>
              </a:rPr>
              <a:t>Pre-plan: those locked out must RUN!</a:t>
            </a:r>
          </a:p>
          <a:p>
            <a:endParaRPr lang="en-US"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15</a:t>
            </a:fld>
            <a:endParaRPr lang="en-US"/>
          </a:p>
        </p:txBody>
      </p:sp>
    </p:spTree>
    <p:extLst>
      <p:ext uri="{BB962C8B-B14F-4D97-AF65-F5344CB8AC3E}">
        <p14:creationId xmlns:p14="http://schemas.microsoft.com/office/powerpoint/2010/main" val="861754449"/>
      </p:ext>
    </p:extLst>
  </p:cSld>
  <p:clrMapOvr>
    <a:masterClrMapping/>
  </p:clrMapOvr>
  <p:transition spd="med">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8070507" cy="1325563"/>
          </a:xfrm>
        </p:spPr>
        <p:txBody>
          <a:bodyPr>
            <a:normAutofit fontScale="90000"/>
          </a:bodyPr>
          <a:lstStyle/>
          <a:p>
            <a:br>
              <a:rPr lang="en-US" dirty="0"/>
            </a:br>
            <a:r>
              <a:rPr lang="en-US" dirty="0"/>
              <a:t> </a:t>
            </a:r>
            <a:br>
              <a:rPr lang="en-US" dirty="0"/>
            </a:br>
            <a:r>
              <a:rPr lang="en-US" dirty="0"/>
              <a:t>Stay away from doors and windows. </a:t>
            </a:r>
            <a:br>
              <a:rPr lang="en-US" dirty="0"/>
            </a:br>
            <a:r>
              <a:rPr lang="en-US" dirty="0"/>
              <a:t>	</a:t>
            </a:r>
            <a:br>
              <a:rPr lang="en-US" dirty="0"/>
            </a:br>
            <a:endParaRPr lang="en-US" dirty="0"/>
          </a:p>
        </p:txBody>
      </p:sp>
      <p:sp>
        <p:nvSpPr>
          <p:cNvPr id="3" name="Content Placeholder 2"/>
          <p:cNvSpPr>
            <a:spLocks noGrp="1"/>
          </p:cNvSpPr>
          <p:nvPr>
            <p:ph idx="1"/>
          </p:nvPr>
        </p:nvSpPr>
        <p:spPr>
          <a:xfrm>
            <a:off x="628650" y="1325563"/>
            <a:ext cx="7886700" cy="4351338"/>
          </a:xfrm>
        </p:spPr>
        <p:txBody>
          <a:bodyPr/>
          <a:lstStyle/>
          <a:p>
            <a:r>
              <a:rPr lang="en-US" dirty="0">
                <a:solidFill>
                  <a:schemeClr val="tx1"/>
                </a:solidFill>
              </a:rPr>
              <a:t>Stay out of sight.</a:t>
            </a:r>
          </a:p>
          <a:p>
            <a:r>
              <a:rPr lang="en-US" dirty="0">
                <a:solidFill>
                  <a:schemeClr val="tx1"/>
                </a:solidFill>
              </a:rPr>
              <a:t>In the event the aggressor(s) attempt to gain access into your locked and/or barricaded area:</a:t>
            </a:r>
          </a:p>
          <a:p>
            <a:pPr lvl="1">
              <a:buClr>
                <a:schemeClr val="tx1"/>
              </a:buClr>
            </a:pPr>
            <a:r>
              <a:rPr lang="en-US" sz="2800" b="1" u="sng" dirty="0">
                <a:solidFill>
                  <a:srgbClr val="FF0000"/>
                </a:solidFill>
              </a:rPr>
              <a:t>Prepare to fight!</a:t>
            </a:r>
          </a:p>
          <a:p>
            <a:pPr lvl="1"/>
            <a:r>
              <a:rPr lang="en-US" sz="2800" dirty="0">
                <a:solidFill>
                  <a:schemeClr val="tx1"/>
                </a:solidFill>
              </a:rPr>
              <a:t>Arm yourself</a:t>
            </a:r>
          </a:p>
          <a:p>
            <a:pPr lvl="1"/>
            <a:r>
              <a:rPr lang="en-US" sz="2800" dirty="0">
                <a:solidFill>
                  <a:schemeClr val="tx1"/>
                </a:solidFill>
              </a:rPr>
              <a:t>Stack for door breach</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16</a:t>
            </a:fld>
            <a:endParaRPr lang="en-US"/>
          </a:p>
        </p:txBody>
      </p:sp>
    </p:spTree>
    <p:extLst>
      <p:ext uri="{BB962C8B-B14F-4D97-AF65-F5344CB8AC3E}">
        <p14:creationId xmlns:p14="http://schemas.microsoft.com/office/powerpoint/2010/main" val="1228798564"/>
      </p:ext>
    </p:extLst>
  </p:cSld>
  <p:clrMapOvr>
    <a:masterClrMapping/>
  </p:clrMapOvr>
  <p:transition spd="med">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643449"/>
          </a:xfrm>
        </p:spPr>
        <p:txBody>
          <a:bodyPr>
            <a:normAutofit fontScale="90000"/>
          </a:bodyPr>
          <a:lstStyle/>
          <a:p>
            <a:br>
              <a:rPr lang="en-US" dirty="0"/>
            </a:br>
            <a:r>
              <a:rPr lang="en-US" dirty="0"/>
              <a:t> </a:t>
            </a:r>
            <a:br>
              <a:rPr lang="en-US" dirty="0"/>
            </a:br>
            <a:r>
              <a:rPr lang="en-US" sz="4000" dirty="0"/>
              <a:t>Remain calm, think clearly, identify improvised weapons and arm yourself. </a:t>
            </a:r>
            <a:br>
              <a:rPr lang="en-US" sz="4000" dirty="0"/>
            </a:br>
            <a:r>
              <a:rPr lang="en-US" dirty="0"/>
              <a:t>	</a:t>
            </a:r>
            <a:br>
              <a:rPr lang="en-US" dirty="0"/>
            </a:br>
            <a:endParaRPr lang="en-US" dirty="0"/>
          </a:p>
        </p:txBody>
      </p:sp>
      <p:sp>
        <p:nvSpPr>
          <p:cNvPr id="3" name="Content Placeholder 2"/>
          <p:cNvSpPr>
            <a:spLocks noGrp="1"/>
          </p:cNvSpPr>
          <p:nvPr>
            <p:ph idx="1"/>
          </p:nvPr>
        </p:nvSpPr>
        <p:spPr>
          <a:xfrm>
            <a:off x="628650" y="1643449"/>
            <a:ext cx="7886700" cy="4351338"/>
          </a:xfrm>
        </p:spPr>
        <p:txBody>
          <a:bodyPr/>
          <a:lstStyle/>
          <a:p>
            <a:r>
              <a:rPr lang="en-US" dirty="0">
                <a:solidFill>
                  <a:schemeClr val="tx1"/>
                </a:solidFill>
              </a:rPr>
              <a:t>Defend yourself if confronted. </a:t>
            </a:r>
          </a:p>
          <a:p>
            <a:r>
              <a:rPr lang="en-US" dirty="0">
                <a:solidFill>
                  <a:schemeClr val="tx1"/>
                </a:solidFill>
              </a:rPr>
              <a:t>Be the leader.</a:t>
            </a:r>
          </a:p>
          <a:p>
            <a:r>
              <a:rPr lang="en-US" dirty="0">
                <a:solidFill>
                  <a:schemeClr val="tx1"/>
                </a:solidFill>
              </a:rPr>
              <a:t>Start planning.</a:t>
            </a:r>
          </a:p>
          <a:p>
            <a:pPr>
              <a:buClr>
                <a:schemeClr val="tx1"/>
              </a:buClr>
            </a:pPr>
            <a:r>
              <a:rPr lang="en-US" b="1" dirty="0">
                <a:solidFill>
                  <a:srgbClr val="FFC000"/>
                </a:solidFill>
              </a:rPr>
              <a:t>Ask yourself, “Can I escape?” </a:t>
            </a:r>
          </a:p>
          <a:p>
            <a:endParaRPr lang="en-US"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17</a:t>
            </a:fld>
            <a:endParaRPr lang="en-US"/>
          </a:p>
        </p:txBody>
      </p:sp>
    </p:spTree>
    <p:extLst>
      <p:ext uri="{BB962C8B-B14F-4D97-AF65-F5344CB8AC3E}">
        <p14:creationId xmlns:p14="http://schemas.microsoft.com/office/powerpoint/2010/main" val="891611771"/>
      </p:ext>
    </p:extLst>
  </p:cSld>
  <p:clrMapOvr>
    <a:masterClrMapping/>
  </p:clrMapOvr>
  <p:transition spd="med">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r>
              <a:rPr lang="en-US" dirty="0"/>
              <a:t>Can I flee to a safer location?</a:t>
            </a:r>
          </a:p>
        </p:txBody>
      </p:sp>
      <p:sp>
        <p:nvSpPr>
          <p:cNvPr id="3" name="Content Placeholder 2"/>
          <p:cNvSpPr>
            <a:spLocks noGrp="1"/>
          </p:cNvSpPr>
          <p:nvPr>
            <p:ph idx="1"/>
          </p:nvPr>
        </p:nvSpPr>
        <p:spPr>
          <a:xfrm>
            <a:off x="628650" y="1325563"/>
            <a:ext cx="7886700" cy="4351338"/>
          </a:xfrm>
        </p:spPr>
        <p:txBody>
          <a:bodyPr/>
          <a:lstStyle/>
          <a:p>
            <a:r>
              <a:rPr lang="en-US" dirty="0">
                <a:solidFill>
                  <a:schemeClr val="tx1"/>
                </a:solidFill>
              </a:rPr>
              <a:t>Be mindful of all possible escape routes.</a:t>
            </a:r>
          </a:p>
          <a:p>
            <a:r>
              <a:rPr lang="en-US" dirty="0">
                <a:solidFill>
                  <a:schemeClr val="tx1"/>
                </a:solidFill>
              </a:rPr>
              <a:t>Would it be safer to move or remain in current location?</a:t>
            </a:r>
          </a:p>
          <a:p>
            <a:endParaRPr lang="en-US" dirty="0">
              <a:solidFill>
                <a:schemeClr val="tx1"/>
              </a:solidFill>
            </a:endParaRPr>
          </a:p>
          <a:p>
            <a:endParaRPr lang="en-US"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18</a:t>
            </a:fld>
            <a:endParaRPr lang="en-US"/>
          </a:p>
        </p:txBody>
      </p:sp>
    </p:spTree>
    <p:extLst>
      <p:ext uri="{BB962C8B-B14F-4D97-AF65-F5344CB8AC3E}">
        <p14:creationId xmlns:p14="http://schemas.microsoft.com/office/powerpoint/2010/main" val="4057362942"/>
      </p:ext>
    </p:extLst>
  </p:cSld>
  <p:clrMapOvr>
    <a:masterClrMapping/>
  </p:clrMapOvr>
  <p:transition spd="med">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792636" y="371025"/>
            <a:ext cx="7549203" cy="3136384"/>
            <a:chOff x="792636" y="371025"/>
            <a:chExt cx="7549203" cy="3136384"/>
          </a:xfrm>
        </p:grpSpPr>
        <p:grpSp>
          <p:nvGrpSpPr>
            <p:cNvPr id="13" name="Group 12"/>
            <p:cNvGrpSpPr/>
            <p:nvPr/>
          </p:nvGrpSpPr>
          <p:grpSpPr>
            <a:xfrm>
              <a:off x="792636" y="371025"/>
              <a:ext cx="7549203" cy="3136384"/>
              <a:chOff x="792636" y="371025"/>
              <a:chExt cx="7549203" cy="3136384"/>
            </a:xfrm>
          </p:grpSpPr>
          <p:pic>
            <p:nvPicPr>
              <p:cNvPr id="15" name="Picture 1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792636" y="371025"/>
                <a:ext cx="7549203" cy="3136384"/>
              </a:xfrm>
              <a:prstGeom prst="rect">
                <a:avLst/>
              </a:prstGeom>
            </p:spPr>
          </p:pic>
          <p:pic>
            <p:nvPicPr>
              <p:cNvPr id="16" name="image2.jpeg"/>
              <p:cNvPicPr>
                <a:picLocks/>
              </p:cNvPicPr>
              <p:nvPr/>
            </p:nvPicPr>
            <p:blipFill>
              <a:blip r:embed="rId4" cstate="screen">
                <a:extLst>
                  <a:ext uri="{28A0092B-C50C-407E-A947-70E740481C1C}">
                    <a14:useLocalDpi xmlns:a14="http://schemas.microsoft.com/office/drawing/2010/main"/>
                  </a:ext>
                </a:extLst>
              </a:blip>
              <a:stretch>
                <a:fillRect/>
              </a:stretch>
            </p:blipFill>
            <p:spPr>
              <a:xfrm>
                <a:off x="3302044" y="371025"/>
                <a:ext cx="2532696" cy="3136383"/>
              </a:xfrm>
              <a:prstGeom prst="rect">
                <a:avLst/>
              </a:prstGeom>
            </p:spPr>
          </p:pic>
        </p:grpSp>
        <p:pic>
          <p:nvPicPr>
            <p:cNvPr id="14" name="Picture 1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551637" y="604999"/>
              <a:ext cx="1970618" cy="1401826"/>
            </a:xfrm>
            <a:prstGeom prst="rect">
              <a:avLst/>
            </a:prstGeom>
          </p:spPr>
        </p:pic>
      </p:grpSp>
      <p:sp>
        <p:nvSpPr>
          <p:cNvPr id="2" name="Title 1"/>
          <p:cNvSpPr>
            <a:spLocks noGrp="1"/>
          </p:cNvSpPr>
          <p:nvPr>
            <p:ph type="title"/>
          </p:nvPr>
        </p:nvSpPr>
        <p:spPr/>
        <p:txBody>
          <a:bodyPr/>
          <a:lstStyle/>
          <a:p>
            <a:pPr algn="ctr"/>
            <a:r>
              <a:rPr lang="en-US" dirty="0"/>
              <a:t>FIGHT!</a:t>
            </a:r>
          </a:p>
        </p:txBody>
      </p:sp>
      <p:sp>
        <p:nvSpPr>
          <p:cNvPr id="3" name="Text Placeholder 2"/>
          <p:cNvSpPr>
            <a:spLocks noGrp="1"/>
          </p:cNvSpPr>
          <p:nvPr>
            <p:ph type="body" idx="1"/>
          </p:nvPr>
        </p:nvSpPr>
        <p:spPr>
          <a:xfrm>
            <a:off x="623888" y="4824242"/>
            <a:ext cx="7886700" cy="1500187"/>
          </a:xfrm>
        </p:spPr>
        <p:txBody>
          <a:bodyPr>
            <a:normAutofit/>
          </a:bodyPr>
          <a:lstStyle/>
          <a:p>
            <a:r>
              <a:rPr lang="en-US" dirty="0">
                <a:solidFill>
                  <a:schemeClr val="bg1"/>
                </a:solidFill>
              </a:rPr>
              <a:t>IF ABOVE ACTIONS ARE NOT POSSIBLE, AND YOU ARE CONFRONTED, </a:t>
            </a:r>
            <a:r>
              <a:rPr lang="en-US" b="1" i="1" dirty="0">
                <a:solidFill>
                  <a:srgbClr val="FFC000"/>
                </a:solidFill>
              </a:rPr>
              <a:t>DEFEND YOURSELF.</a:t>
            </a:r>
            <a:br>
              <a:rPr lang="en-US" dirty="0">
                <a:solidFill>
                  <a:schemeClr val="bg1"/>
                </a:solidFill>
              </a:rPr>
            </a:br>
            <a:endParaRPr lang="en-US" cap="all" dirty="0">
              <a:solidFill>
                <a:schemeClr val="bg1"/>
              </a:solidFill>
            </a:endParaRPr>
          </a:p>
        </p:txBody>
      </p:sp>
      <p:sp>
        <p:nvSpPr>
          <p:cNvPr id="5" name="Rectangle 4"/>
          <p:cNvSpPr/>
          <p:nvPr/>
        </p:nvSpPr>
        <p:spPr>
          <a:xfrm>
            <a:off x="792636" y="371025"/>
            <a:ext cx="5002683" cy="3136384"/>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11"/>
          <p:cNvSpPr>
            <a:spLocks noGrp="1"/>
          </p:cNvSpPr>
          <p:nvPr>
            <p:ph type="sldNum" sz="quarter" idx="4"/>
          </p:nvPr>
        </p:nvSpPr>
        <p:spPr>
          <a:xfrm>
            <a:off x="628650" y="6342754"/>
            <a:ext cx="2057400" cy="365125"/>
          </a:xfrm>
        </p:spPr>
        <p:txBody>
          <a:bodyPr/>
          <a:lstStyle/>
          <a:p>
            <a:fld id="{4A485217-F9B4-4359-A105-FF0C81A08DC6}" type="slidenum">
              <a:rPr lang="en-US" smtClean="0"/>
              <a:t>19</a:t>
            </a:fld>
            <a:endParaRPr lang="en-US"/>
          </a:p>
        </p:txBody>
      </p:sp>
    </p:spTree>
    <p:extLst>
      <p:ext uri="{BB962C8B-B14F-4D97-AF65-F5344CB8AC3E}">
        <p14:creationId xmlns:p14="http://schemas.microsoft.com/office/powerpoint/2010/main" val="223627733"/>
      </p:ext>
    </p:extLst>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pPr algn="ctr"/>
            <a:r>
              <a:rPr lang="en-US" sz="3000" dirty="0"/>
              <a:t>Situational Awareness: </a:t>
            </a:r>
            <a:r>
              <a:rPr lang="en-US" sz="3000" i="1" dirty="0"/>
              <a:t>Pathway to Violence</a:t>
            </a:r>
            <a:endParaRPr lang="en-US" sz="3200" dirty="0"/>
          </a:p>
        </p:txBody>
      </p:sp>
      <p:sp>
        <p:nvSpPr>
          <p:cNvPr id="3" name="Content Placeholder 2"/>
          <p:cNvSpPr>
            <a:spLocks noGrp="1"/>
          </p:cNvSpPr>
          <p:nvPr>
            <p:ph idx="1"/>
          </p:nvPr>
        </p:nvSpPr>
        <p:spPr>
          <a:xfrm>
            <a:off x="628650" y="1325563"/>
            <a:ext cx="7886700" cy="4351338"/>
          </a:xfrm>
        </p:spPr>
        <p:txBody>
          <a:bodyPr>
            <a:normAutofit/>
          </a:bodyPr>
          <a:lstStyle/>
          <a:p>
            <a:r>
              <a:rPr lang="en-US" dirty="0">
                <a:solidFill>
                  <a:schemeClr val="tx1"/>
                </a:solidFill>
              </a:rPr>
              <a:t>Grievance</a:t>
            </a:r>
          </a:p>
          <a:p>
            <a:r>
              <a:rPr lang="en-US" dirty="0">
                <a:solidFill>
                  <a:schemeClr val="tx1"/>
                </a:solidFill>
              </a:rPr>
              <a:t>Ideation</a:t>
            </a:r>
          </a:p>
          <a:p>
            <a:r>
              <a:rPr lang="en-US" dirty="0">
                <a:solidFill>
                  <a:schemeClr val="tx1"/>
                </a:solidFill>
              </a:rPr>
              <a:t>Research / Planning</a:t>
            </a:r>
          </a:p>
          <a:p>
            <a:r>
              <a:rPr lang="en-US" dirty="0">
                <a:solidFill>
                  <a:schemeClr val="tx1"/>
                </a:solidFill>
              </a:rPr>
              <a:t>Preparation</a:t>
            </a:r>
          </a:p>
          <a:p>
            <a:r>
              <a:rPr lang="en-US" dirty="0">
                <a:solidFill>
                  <a:schemeClr val="tx1"/>
                </a:solidFill>
              </a:rPr>
              <a:t>Breach</a:t>
            </a:r>
          </a:p>
          <a:p>
            <a:r>
              <a:rPr lang="en-US" dirty="0">
                <a:solidFill>
                  <a:schemeClr val="tx1"/>
                </a:solidFill>
              </a:rPr>
              <a:t>Attack</a:t>
            </a:r>
          </a:p>
          <a:p>
            <a:pPr marL="0" lvl="0" indent="0">
              <a:buNone/>
            </a:pPr>
            <a:endParaRPr lang="en-US" sz="2200" i="1" dirty="0">
              <a:solidFill>
                <a:schemeClr val="tx1"/>
              </a:solidFill>
            </a:endParaRPr>
          </a:p>
          <a:p>
            <a:pPr marL="0" lvl="0" indent="0">
              <a:buNone/>
            </a:pPr>
            <a:r>
              <a:rPr lang="en-US" sz="1700" i="1" dirty="0">
                <a:solidFill>
                  <a:schemeClr val="tx1"/>
                </a:solidFill>
              </a:rPr>
              <a:t>Source: U.S. Department of Justice, Federal Bureau of Investigation (2017); Calhoun and Weston (2003)</a:t>
            </a:r>
          </a:p>
          <a:p>
            <a:endParaRPr lang="en-US"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solidFill>
                  <a:prstClr val="black"/>
                </a:solidFill>
              </a:rPr>
              <a:pPr/>
              <a:t>2</a:t>
            </a:fld>
            <a:endParaRPr lang="en-US">
              <a:solidFill>
                <a:prstClr val="black"/>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46" y="1325563"/>
            <a:ext cx="4442604" cy="2967487"/>
          </a:xfrm>
          <a:prstGeom prst="rect">
            <a:avLst/>
          </a:prstGeom>
          <a:scene3d>
            <a:camera prst="orthographicFront"/>
            <a:lightRig rig="threePt" dir="t"/>
          </a:scene3d>
          <a:sp3d>
            <a:bevelT/>
          </a:sp3d>
        </p:spPr>
      </p:pic>
    </p:spTree>
    <p:extLst>
      <p:ext uri="{BB962C8B-B14F-4D97-AF65-F5344CB8AC3E}">
        <p14:creationId xmlns:p14="http://schemas.microsoft.com/office/powerpoint/2010/main" val="3341334931"/>
      </p:ext>
    </p:extLst>
  </p:cSld>
  <p:clrMapOvr>
    <a:masterClrMapping/>
  </p:clrMapOvr>
  <p:transition spd="med">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2409567"/>
          </a:xfrm>
        </p:spPr>
        <p:txBody>
          <a:bodyPr>
            <a:normAutofit fontScale="90000"/>
          </a:bodyPr>
          <a:lstStyle/>
          <a:p>
            <a:br>
              <a:rPr lang="en-US" dirty="0"/>
            </a:br>
            <a:r>
              <a:rPr lang="en-US" dirty="0"/>
              <a:t> </a:t>
            </a:r>
            <a:br>
              <a:rPr lang="en-US" dirty="0"/>
            </a:br>
            <a:r>
              <a:rPr lang="en-US" dirty="0"/>
              <a:t>FIGHT:</a:t>
            </a:r>
            <a:br>
              <a:rPr lang="en-US" dirty="0"/>
            </a:br>
            <a:r>
              <a:rPr lang="en-US" sz="4000" i="1" dirty="0"/>
              <a:t>IF ABOVE ACTIONS ARE NOT POSSIBLE, AND YOU ARE CONFRONTED, DEFEND YOURSELF. </a:t>
            </a:r>
            <a:br>
              <a:rPr lang="en-US" sz="4000" dirty="0"/>
            </a:br>
            <a:r>
              <a:rPr lang="en-US" dirty="0"/>
              <a:t>	</a:t>
            </a:r>
            <a:br>
              <a:rPr lang="en-US" dirty="0"/>
            </a:br>
            <a:endParaRPr lang="en-US" dirty="0"/>
          </a:p>
        </p:txBody>
      </p:sp>
      <p:sp>
        <p:nvSpPr>
          <p:cNvPr id="3" name="Content Placeholder 2"/>
          <p:cNvSpPr>
            <a:spLocks noGrp="1"/>
          </p:cNvSpPr>
          <p:nvPr>
            <p:ph idx="1"/>
          </p:nvPr>
        </p:nvSpPr>
        <p:spPr>
          <a:xfrm>
            <a:off x="628650" y="2473095"/>
            <a:ext cx="7886700" cy="3767395"/>
          </a:xfrm>
        </p:spPr>
        <p:txBody>
          <a:bodyPr/>
          <a:lstStyle/>
          <a:p>
            <a:r>
              <a:rPr lang="en-US" dirty="0">
                <a:solidFill>
                  <a:schemeClr val="tx1"/>
                </a:solidFill>
              </a:rPr>
              <a:t>Legal justification for self-defense.</a:t>
            </a:r>
          </a:p>
          <a:p>
            <a:r>
              <a:rPr lang="en-US" dirty="0">
                <a:solidFill>
                  <a:schemeClr val="tx1"/>
                </a:solidFill>
              </a:rPr>
              <a:t>Legal justification in defending others.</a:t>
            </a:r>
          </a:p>
          <a:p>
            <a:r>
              <a:rPr lang="en-US" dirty="0">
                <a:solidFill>
                  <a:schemeClr val="tx1"/>
                </a:solidFill>
              </a:rPr>
              <a:t>Improvised weapons:</a:t>
            </a:r>
          </a:p>
          <a:p>
            <a:pPr lvl="1"/>
            <a:r>
              <a:rPr lang="en-US" dirty="0">
                <a:solidFill>
                  <a:schemeClr val="tx1"/>
                </a:solidFill>
              </a:rPr>
              <a:t>What are they</a:t>
            </a:r>
          </a:p>
          <a:p>
            <a:pPr lvl="1"/>
            <a:r>
              <a:rPr lang="en-US" dirty="0">
                <a:solidFill>
                  <a:schemeClr val="tx1"/>
                </a:solidFill>
              </a:rPr>
              <a:t>Locate and identify</a:t>
            </a:r>
          </a:p>
          <a:p>
            <a:endParaRPr lang="en-US"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20</a:t>
            </a:fld>
            <a:endParaRPr lang="en-US"/>
          </a:p>
        </p:txBody>
      </p:sp>
    </p:spTree>
    <p:extLst>
      <p:ext uri="{BB962C8B-B14F-4D97-AF65-F5344CB8AC3E}">
        <p14:creationId xmlns:p14="http://schemas.microsoft.com/office/powerpoint/2010/main" val="3879104007"/>
      </p:ext>
    </p:extLst>
  </p:cSld>
  <p:clrMapOvr>
    <a:masterClrMapping/>
  </p:clrMapOvr>
  <p:transition spd="med">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940011"/>
          </a:xfrm>
        </p:spPr>
        <p:txBody>
          <a:bodyPr>
            <a:normAutofit fontScale="90000"/>
          </a:bodyPr>
          <a:lstStyle/>
          <a:p>
            <a:br>
              <a:rPr lang="en-US" dirty="0"/>
            </a:br>
            <a:r>
              <a:rPr lang="en-US" dirty="0"/>
              <a:t>Follow instructions from administrators and/or law enforcement</a:t>
            </a:r>
            <a:br>
              <a:rPr lang="en-US" dirty="0"/>
            </a:br>
            <a:r>
              <a:rPr lang="en-US" dirty="0"/>
              <a:t>	</a:t>
            </a:r>
          </a:p>
        </p:txBody>
      </p:sp>
      <p:sp>
        <p:nvSpPr>
          <p:cNvPr id="3" name="Content Placeholder 2"/>
          <p:cNvSpPr>
            <a:spLocks noGrp="1"/>
          </p:cNvSpPr>
          <p:nvPr>
            <p:ph idx="1"/>
          </p:nvPr>
        </p:nvSpPr>
        <p:spPr>
          <a:xfrm>
            <a:off x="628650" y="2174789"/>
            <a:ext cx="7886700" cy="3965104"/>
          </a:xfrm>
        </p:spPr>
        <p:txBody>
          <a:bodyPr/>
          <a:lstStyle/>
          <a:p>
            <a:r>
              <a:rPr lang="en-US" dirty="0">
                <a:solidFill>
                  <a:schemeClr val="tx1"/>
                </a:solidFill>
              </a:rPr>
              <a:t>Real incidents are dynamic and plans have to be modified according to the incident.</a:t>
            </a:r>
          </a:p>
          <a:p>
            <a:pPr>
              <a:buClr>
                <a:schemeClr val="tx1"/>
              </a:buClr>
            </a:pPr>
            <a:r>
              <a:rPr lang="en-US" b="1" dirty="0">
                <a:solidFill>
                  <a:srgbClr val="FFC000"/>
                </a:solidFill>
              </a:rPr>
              <a:t>Don’t argue with Law Enforcement or Administration.</a:t>
            </a:r>
            <a:endParaRPr lang="en-US" dirty="0">
              <a:solidFill>
                <a:schemeClr val="tx1"/>
              </a:solidFill>
            </a:endParaRPr>
          </a:p>
          <a:p>
            <a:r>
              <a:rPr lang="en-US" dirty="0">
                <a:solidFill>
                  <a:schemeClr val="tx1"/>
                </a:solidFill>
              </a:rPr>
              <a:t>There is a good reason behind the decisions made and the directions given.</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21</a:t>
            </a:fld>
            <a:endParaRPr lang="en-US"/>
          </a:p>
        </p:txBody>
      </p:sp>
    </p:spTree>
    <p:extLst>
      <p:ext uri="{BB962C8B-B14F-4D97-AF65-F5344CB8AC3E}">
        <p14:creationId xmlns:p14="http://schemas.microsoft.com/office/powerpoint/2010/main" val="3760585425"/>
      </p:ext>
    </p:extLst>
  </p:cSld>
  <p:clrMapOvr>
    <a:masterClrMapping/>
  </p:clrMapOvr>
  <p:transition spd="med">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325880"/>
          </a:xfrm>
        </p:spPr>
        <p:txBody>
          <a:bodyPr>
            <a:normAutofit/>
          </a:bodyPr>
          <a:lstStyle/>
          <a:p>
            <a:r>
              <a:rPr lang="en-US" sz="4000" dirty="0"/>
              <a:t>Fire Alarm</a:t>
            </a:r>
          </a:p>
        </p:txBody>
      </p:sp>
      <p:sp>
        <p:nvSpPr>
          <p:cNvPr id="3" name="Content Placeholder 2"/>
          <p:cNvSpPr>
            <a:spLocks noGrp="1"/>
          </p:cNvSpPr>
          <p:nvPr>
            <p:ph idx="1"/>
          </p:nvPr>
        </p:nvSpPr>
        <p:spPr>
          <a:xfrm>
            <a:off x="628650" y="1325881"/>
            <a:ext cx="5290887" cy="4351338"/>
          </a:xfrm>
        </p:spPr>
        <p:txBody>
          <a:bodyPr>
            <a:normAutofit/>
          </a:bodyPr>
          <a:lstStyle/>
          <a:p>
            <a:pPr marL="0" indent="0">
              <a:buClr>
                <a:schemeClr val="tx1"/>
              </a:buClr>
              <a:buNone/>
            </a:pPr>
            <a:r>
              <a:rPr lang="en-US" dirty="0">
                <a:solidFill>
                  <a:schemeClr val="tx1"/>
                </a:solidFill>
              </a:rPr>
              <a:t>If you hear a fire alarm during an active shooter crisis:</a:t>
            </a:r>
          </a:p>
          <a:p>
            <a:pPr>
              <a:buClr>
                <a:schemeClr val="tx1"/>
              </a:buClr>
            </a:pPr>
            <a:r>
              <a:rPr lang="en-US" dirty="0">
                <a:solidFill>
                  <a:schemeClr val="tx1"/>
                </a:solidFill>
              </a:rPr>
              <a:t>Remain in your location.</a:t>
            </a:r>
          </a:p>
          <a:p>
            <a:pPr>
              <a:buClr>
                <a:schemeClr val="tx1"/>
              </a:buClr>
            </a:pPr>
            <a:r>
              <a:rPr lang="en-US" dirty="0">
                <a:solidFill>
                  <a:schemeClr val="tx1"/>
                </a:solidFill>
              </a:rPr>
              <a:t>Use your senses to determine if there is a fire.</a:t>
            </a:r>
          </a:p>
          <a:p>
            <a:pPr>
              <a:buClr>
                <a:schemeClr val="tx1"/>
              </a:buClr>
            </a:pPr>
            <a:r>
              <a:rPr lang="en-US" dirty="0">
                <a:solidFill>
                  <a:schemeClr val="tx1"/>
                </a:solidFill>
              </a:rPr>
              <a:t>If there is a fire at or near your location, run to another safe location.</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22</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150899" y="1209173"/>
            <a:ext cx="2364451" cy="3675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8113405"/>
      </p:ext>
    </p:extLst>
  </p:cSld>
  <p:clrMapOvr>
    <a:masterClrMapping/>
  </p:clrMapOvr>
  <p:transition spd="med">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325880"/>
          </a:xfrm>
        </p:spPr>
        <p:txBody>
          <a:bodyPr>
            <a:normAutofit/>
          </a:bodyPr>
          <a:lstStyle/>
          <a:p>
            <a:r>
              <a:rPr lang="en-US" sz="4000" dirty="0"/>
              <a:t>Lockdown / Hide / Barricade</a:t>
            </a:r>
          </a:p>
        </p:txBody>
      </p:sp>
      <p:sp>
        <p:nvSpPr>
          <p:cNvPr id="3" name="Content Placeholder 2"/>
          <p:cNvSpPr>
            <a:spLocks noGrp="1"/>
          </p:cNvSpPr>
          <p:nvPr>
            <p:ph idx="1"/>
          </p:nvPr>
        </p:nvSpPr>
        <p:spPr>
          <a:xfrm>
            <a:off x="628650" y="1325881"/>
            <a:ext cx="7886700" cy="4351338"/>
          </a:xfrm>
        </p:spPr>
        <p:txBody>
          <a:bodyPr>
            <a:normAutofit lnSpcReduction="10000"/>
          </a:bodyPr>
          <a:lstStyle/>
          <a:p>
            <a:pPr>
              <a:buClr>
                <a:schemeClr val="tx1"/>
              </a:buClr>
            </a:pPr>
            <a:r>
              <a:rPr lang="en-US" b="1" dirty="0">
                <a:solidFill>
                  <a:srgbClr val="FFC000"/>
                </a:solidFill>
              </a:rPr>
              <a:t>Barricading:</a:t>
            </a:r>
          </a:p>
          <a:p>
            <a:pPr lvl="1"/>
            <a:r>
              <a:rPr lang="en-US" dirty="0">
                <a:solidFill>
                  <a:schemeClr val="tx1"/>
                </a:solidFill>
              </a:rPr>
              <a:t>Lockable / not lockable </a:t>
            </a:r>
          </a:p>
          <a:p>
            <a:pPr lvl="1"/>
            <a:r>
              <a:rPr lang="en-US" dirty="0">
                <a:solidFill>
                  <a:schemeClr val="tx1"/>
                </a:solidFill>
              </a:rPr>
              <a:t>Improvised tools – cords, belts, etc.</a:t>
            </a:r>
          </a:p>
          <a:p>
            <a:pPr>
              <a:buClr>
                <a:schemeClr val="tx1"/>
              </a:buClr>
            </a:pPr>
            <a:r>
              <a:rPr lang="en-US" b="1" dirty="0">
                <a:solidFill>
                  <a:srgbClr val="FFC000"/>
                </a:solidFill>
              </a:rPr>
              <a:t>Compartmentalize:</a:t>
            </a:r>
          </a:p>
          <a:p>
            <a:pPr lvl="1"/>
            <a:r>
              <a:rPr lang="en-US" dirty="0">
                <a:solidFill>
                  <a:schemeClr val="tx1"/>
                </a:solidFill>
              </a:rPr>
              <a:t>Multiple barriers</a:t>
            </a:r>
          </a:p>
          <a:p>
            <a:pPr lvl="1"/>
            <a:r>
              <a:rPr lang="en-US" dirty="0">
                <a:solidFill>
                  <a:schemeClr val="tx1"/>
                </a:solidFill>
              </a:rPr>
              <a:t>Door between aggressor(s) and public</a:t>
            </a:r>
          </a:p>
          <a:p>
            <a:pPr>
              <a:buClr>
                <a:schemeClr val="tx1"/>
              </a:buClr>
            </a:pPr>
            <a:r>
              <a:rPr lang="en-US" b="1" dirty="0">
                <a:solidFill>
                  <a:srgbClr val="FFC000"/>
                </a:solidFill>
              </a:rPr>
              <a:t>Don’t draw attention:</a:t>
            </a:r>
          </a:p>
          <a:p>
            <a:pPr lvl="1"/>
            <a:r>
              <a:rPr lang="en-US" dirty="0">
                <a:solidFill>
                  <a:schemeClr val="tx1"/>
                </a:solidFill>
              </a:rPr>
              <a:t>Stay out of sight</a:t>
            </a:r>
          </a:p>
          <a:p>
            <a:pPr lvl="1"/>
            <a:r>
              <a:rPr lang="en-US" dirty="0">
                <a:solidFill>
                  <a:schemeClr val="tx1"/>
                </a:solidFill>
              </a:rPr>
              <a:t>Be quiet </a:t>
            </a:r>
          </a:p>
          <a:p>
            <a:pPr>
              <a:buClr>
                <a:schemeClr val="tx1"/>
              </a:buClr>
            </a:pPr>
            <a:r>
              <a:rPr lang="en-US" b="1" u="sng" dirty="0">
                <a:solidFill>
                  <a:srgbClr val="FF0000"/>
                </a:solidFill>
              </a:rPr>
              <a:t>Prepare to fight! </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t>23</a:t>
            </a:fld>
            <a:endParaRPr lang="en-US"/>
          </a:p>
        </p:txBody>
      </p:sp>
    </p:spTree>
    <p:extLst>
      <p:ext uri="{BB962C8B-B14F-4D97-AF65-F5344CB8AC3E}">
        <p14:creationId xmlns:p14="http://schemas.microsoft.com/office/powerpoint/2010/main" val="3188984432"/>
      </p:ext>
    </p:extLst>
  </p:cSld>
  <p:clrMapOvr>
    <a:masterClrMapping/>
  </p:clrMapOvr>
  <p:transition spd="med">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5881"/>
            <a:ext cx="7886700" cy="4351338"/>
          </a:xfrm>
        </p:spPr>
        <p:txBody>
          <a:bodyPr>
            <a:normAutofit lnSpcReduction="10000"/>
          </a:bodyPr>
          <a:lstStyle/>
          <a:p>
            <a:r>
              <a:rPr lang="en-US" dirty="0">
                <a:solidFill>
                  <a:schemeClr val="tx1"/>
                </a:solidFill>
              </a:rPr>
              <a:t>Identify improvised weapons.</a:t>
            </a:r>
          </a:p>
          <a:p>
            <a:r>
              <a:rPr lang="en-US" dirty="0">
                <a:solidFill>
                  <a:schemeClr val="tx1"/>
                </a:solidFill>
              </a:rPr>
              <a:t>Formulate strategy:</a:t>
            </a:r>
          </a:p>
          <a:p>
            <a:pPr lvl="1"/>
            <a:r>
              <a:rPr lang="en-US" dirty="0">
                <a:solidFill>
                  <a:schemeClr val="tx1"/>
                </a:solidFill>
              </a:rPr>
              <a:t>Who has what?</a:t>
            </a:r>
          </a:p>
          <a:p>
            <a:pPr lvl="1"/>
            <a:r>
              <a:rPr lang="en-US" dirty="0">
                <a:solidFill>
                  <a:schemeClr val="tx1"/>
                </a:solidFill>
              </a:rPr>
              <a:t>Stack at door</a:t>
            </a:r>
          </a:p>
          <a:p>
            <a:pPr lvl="1"/>
            <a:r>
              <a:rPr lang="en-US" dirty="0">
                <a:solidFill>
                  <a:schemeClr val="tx1"/>
                </a:solidFill>
              </a:rPr>
              <a:t>Stack below muzzle of weapon</a:t>
            </a:r>
          </a:p>
          <a:p>
            <a:pPr lvl="1"/>
            <a:r>
              <a:rPr lang="en-US" dirty="0">
                <a:solidFill>
                  <a:schemeClr val="tx1"/>
                </a:solidFill>
              </a:rPr>
              <a:t>First person grabs weapon</a:t>
            </a:r>
          </a:p>
          <a:p>
            <a:pPr lvl="1"/>
            <a:r>
              <a:rPr lang="en-US" dirty="0">
                <a:solidFill>
                  <a:schemeClr val="tx1"/>
                </a:solidFill>
              </a:rPr>
              <a:t>Everyone else fights aggressor</a:t>
            </a:r>
          </a:p>
          <a:p>
            <a:pPr lvl="1"/>
            <a:r>
              <a:rPr lang="en-US" dirty="0">
                <a:solidFill>
                  <a:schemeClr val="tx1"/>
                </a:solidFill>
              </a:rPr>
              <a:t>Use improvised weapons </a:t>
            </a:r>
          </a:p>
          <a:p>
            <a:r>
              <a:rPr lang="en-US" dirty="0">
                <a:solidFill>
                  <a:schemeClr val="tx1"/>
                </a:solidFill>
              </a:rPr>
              <a:t>Secure weapon.</a:t>
            </a:r>
          </a:p>
          <a:p>
            <a:r>
              <a:rPr lang="en-US" dirty="0">
                <a:solidFill>
                  <a:schemeClr val="tx1"/>
                </a:solidFill>
              </a:rPr>
              <a:t>Interacting with Law Enforcement.</a:t>
            </a:r>
          </a:p>
        </p:txBody>
      </p:sp>
      <p:sp>
        <p:nvSpPr>
          <p:cNvPr id="7" name="Title 1"/>
          <p:cNvSpPr>
            <a:spLocks noGrp="1"/>
          </p:cNvSpPr>
          <p:nvPr>
            <p:ph type="title"/>
          </p:nvPr>
        </p:nvSpPr>
        <p:spPr>
          <a:xfrm>
            <a:off x="628650" y="1"/>
            <a:ext cx="7886700" cy="1325880"/>
          </a:xfrm>
        </p:spPr>
        <p:txBody>
          <a:bodyPr>
            <a:normAutofit/>
          </a:bodyPr>
          <a:lstStyle/>
          <a:p>
            <a:r>
              <a:rPr lang="en-US" sz="4000" dirty="0"/>
              <a:t>Fight</a:t>
            </a:r>
          </a:p>
        </p:txBody>
      </p:sp>
      <p:sp>
        <p:nvSpPr>
          <p:cNvPr id="5" name="Slide Number Placeholder 4"/>
          <p:cNvSpPr>
            <a:spLocks noGrp="1"/>
          </p:cNvSpPr>
          <p:nvPr>
            <p:ph type="sldNum" sz="quarter" idx="4"/>
          </p:nvPr>
        </p:nvSpPr>
        <p:spPr>
          <a:xfrm>
            <a:off x="628650" y="6342754"/>
            <a:ext cx="2057400" cy="365125"/>
          </a:xfrm>
        </p:spPr>
        <p:txBody>
          <a:bodyPr/>
          <a:lstStyle/>
          <a:p>
            <a:fld id="{4A485217-F9B4-4359-A105-FF0C81A08DC6}" type="slidenum">
              <a:rPr lang="en-US" smtClean="0"/>
              <a:t>24</a:t>
            </a:fld>
            <a:endParaRPr lang="en-US"/>
          </a:p>
        </p:txBody>
      </p:sp>
    </p:spTree>
    <p:extLst>
      <p:ext uri="{BB962C8B-B14F-4D97-AF65-F5344CB8AC3E}">
        <p14:creationId xmlns:p14="http://schemas.microsoft.com/office/powerpoint/2010/main" val="1462601112"/>
      </p:ext>
    </p:extLst>
  </p:cSld>
  <p:clrMapOvr>
    <a:masterClrMapping/>
  </p:clrMapOvr>
  <p:transition spd="med">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5881"/>
            <a:ext cx="7886700" cy="4351338"/>
          </a:xfrm>
        </p:spPr>
        <p:txBody>
          <a:bodyPr>
            <a:normAutofit/>
          </a:bodyPr>
          <a:lstStyle/>
          <a:p>
            <a:r>
              <a:rPr lang="en-US" dirty="0">
                <a:solidFill>
                  <a:schemeClr val="tx1"/>
                </a:solidFill>
              </a:rPr>
              <a:t>CPR Training</a:t>
            </a:r>
          </a:p>
          <a:p>
            <a:r>
              <a:rPr lang="en-US" dirty="0">
                <a:solidFill>
                  <a:schemeClr val="tx1"/>
                </a:solidFill>
              </a:rPr>
              <a:t>First Aid Kit and Training</a:t>
            </a:r>
          </a:p>
          <a:p>
            <a:r>
              <a:rPr lang="en-US" dirty="0">
                <a:solidFill>
                  <a:schemeClr val="tx1"/>
                </a:solidFill>
              </a:rPr>
              <a:t>Tourniquet and Training</a:t>
            </a:r>
          </a:p>
          <a:p>
            <a:endParaRPr lang="en-US" dirty="0">
              <a:solidFill>
                <a:schemeClr val="tx1"/>
              </a:solidFill>
            </a:endParaRPr>
          </a:p>
        </p:txBody>
      </p:sp>
      <p:sp>
        <p:nvSpPr>
          <p:cNvPr id="7" name="Title 1"/>
          <p:cNvSpPr>
            <a:spLocks noGrp="1"/>
          </p:cNvSpPr>
          <p:nvPr>
            <p:ph type="title"/>
          </p:nvPr>
        </p:nvSpPr>
        <p:spPr>
          <a:xfrm>
            <a:off x="628650" y="1"/>
            <a:ext cx="7886700" cy="1325880"/>
          </a:xfrm>
        </p:spPr>
        <p:txBody>
          <a:bodyPr>
            <a:normAutofit/>
          </a:bodyPr>
          <a:lstStyle/>
          <a:p>
            <a:r>
              <a:rPr lang="en-US" sz="4000" dirty="0"/>
              <a:t>Other Considerations</a:t>
            </a:r>
          </a:p>
        </p:txBody>
      </p:sp>
      <p:sp>
        <p:nvSpPr>
          <p:cNvPr id="5" name="Slide Number Placeholder 4"/>
          <p:cNvSpPr>
            <a:spLocks noGrp="1"/>
          </p:cNvSpPr>
          <p:nvPr>
            <p:ph type="sldNum" sz="quarter" idx="4"/>
          </p:nvPr>
        </p:nvSpPr>
        <p:spPr>
          <a:xfrm>
            <a:off x="628650" y="6342754"/>
            <a:ext cx="2057400" cy="365125"/>
          </a:xfrm>
        </p:spPr>
        <p:txBody>
          <a:bodyPr/>
          <a:lstStyle/>
          <a:p>
            <a:fld id="{4A485217-F9B4-4359-A105-FF0C81A08DC6}" type="slidenum">
              <a:rPr lang="en-US" smtClean="0"/>
              <a:t>25</a:t>
            </a:fld>
            <a:endParaRPr lang="en-US"/>
          </a:p>
        </p:txBody>
      </p:sp>
    </p:spTree>
    <p:extLst>
      <p:ext uri="{BB962C8B-B14F-4D97-AF65-F5344CB8AC3E}">
        <p14:creationId xmlns:p14="http://schemas.microsoft.com/office/powerpoint/2010/main" val="3069499701"/>
      </p:ext>
    </p:extLst>
  </p:cSld>
  <p:clrMapOvr>
    <a:masterClrMapping/>
  </p:clrMapOvr>
  <p:transition spd="med">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008869" y="2384853"/>
            <a:ext cx="3101547" cy="2755558"/>
          </a:xfrm>
          <a:prstGeom prst="rect">
            <a:avLst/>
          </a:prstGeom>
        </p:spPr>
      </p:pic>
      <p:sp>
        <p:nvSpPr>
          <p:cNvPr id="9" name="Title 1"/>
          <p:cNvSpPr>
            <a:spLocks noGrp="1"/>
          </p:cNvSpPr>
          <p:nvPr>
            <p:ph type="title"/>
          </p:nvPr>
        </p:nvSpPr>
        <p:spPr>
          <a:xfrm>
            <a:off x="616292" y="650915"/>
            <a:ext cx="7886700" cy="1505338"/>
          </a:xfrm>
        </p:spPr>
        <p:txBody>
          <a:bodyPr/>
          <a:lstStyle/>
          <a:p>
            <a:pPr algn="ctr"/>
            <a:r>
              <a:rPr lang="en-US" dirty="0"/>
              <a:t>Questions</a:t>
            </a:r>
            <a:endParaRPr lang="en-US" sz="3600" i="1" dirty="0"/>
          </a:p>
        </p:txBody>
      </p:sp>
      <p:sp>
        <p:nvSpPr>
          <p:cNvPr id="4" name="Slide Number Placeholder 3"/>
          <p:cNvSpPr>
            <a:spLocks noGrp="1"/>
          </p:cNvSpPr>
          <p:nvPr>
            <p:ph type="sldNum" sz="quarter" idx="4"/>
          </p:nvPr>
        </p:nvSpPr>
        <p:spPr>
          <a:xfrm>
            <a:off x="628650" y="6342754"/>
            <a:ext cx="2057400" cy="365125"/>
          </a:xfrm>
        </p:spPr>
        <p:txBody>
          <a:bodyPr/>
          <a:lstStyle/>
          <a:p>
            <a:fld id="{4A485217-F9B4-4359-A105-FF0C81A08DC6}" type="slidenum">
              <a:rPr lang="en-US" smtClean="0"/>
              <a:t>26</a:t>
            </a:fld>
            <a:endParaRPr lang="en-US"/>
          </a:p>
        </p:txBody>
      </p:sp>
    </p:spTree>
    <p:extLst>
      <p:ext uri="{BB962C8B-B14F-4D97-AF65-F5344CB8AC3E}">
        <p14:creationId xmlns:p14="http://schemas.microsoft.com/office/powerpoint/2010/main" val="2547883771"/>
      </p:ext>
    </p:extLst>
  </p:cSld>
  <p:clrMapOvr>
    <a:masterClrMapping/>
  </p:clrMapOvr>
  <p:transition spd="med">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pPr algn="ctr"/>
            <a:r>
              <a:rPr lang="en-US" sz="3000" dirty="0"/>
              <a:t>Pathway to Violence: </a:t>
            </a:r>
            <a:r>
              <a:rPr lang="en-US" sz="3000" i="1" dirty="0"/>
              <a:t>Grievance</a:t>
            </a:r>
            <a:endParaRPr lang="en-US" sz="3200" dirty="0"/>
          </a:p>
        </p:txBody>
      </p:sp>
      <p:sp>
        <p:nvSpPr>
          <p:cNvPr id="3" name="Content Placeholder 2"/>
          <p:cNvSpPr>
            <a:spLocks noGrp="1"/>
          </p:cNvSpPr>
          <p:nvPr>
            <p:ph idx="1"/>
          </p:nvPr>
        </p:nvSpPr>
        <p:spPr>
          <a:xfrm>
            <a:off x="628650" y="1325563"/>
            <a:ext cx="7886700" cy="4351338"/>
          </a:xfrm>
        </p:spPr>
        <p:txBody>
          <a:bodyPr>
            <a:normAutofit/>
          </a:bodyPr>
          <a:lstStyle/>
          <a:p>
            <a:r>
              <a:rPr lang="en-US" dirty="0">
                <a:solidFill>
                  <a:schemeClr val="tx1"/>
                </a:solidFill>
              </a:rPr>
              <a:t>Significant personal loss, humiliation or setback; whether perceived or real.</a:t>
            </a:r>
          </a:p>
          <a:p>
            <a:pPr lvl="1"/>
            <a:r>
              <a:rPr lang="en-US" dirty="0">
                <a:solidFill>
                  <a:schemeClr val="tx1"/>
                </a:solidFill>
              </a:rPr>
              <a:t>Could be against person, institution or other entity.</a:t>
            </a:r>
          </a:p>
          <a:p>
            <a:r>
              <a:rPr lang="en-US" dirty="0">
                <a:solidFill>
                  <a:schemeClr val="tx1"/>
                </a:solidFill>
              </a:rPr>
              <a:t>Lack of interest to non-violent resolutions to a grievance.</a:t>
            </a:r>
          </a:p>
          <a:p>
            <a:r>
              <a:rPr lang="en-US" dirty="0">
                <a:solidFill>
                  <a:schemeClr val="tx1"/>
                </a:solidFill>
              </a:rPr>
              <a:t>Deliberate or inadvertent disclosure of violent or future plans.</a:t>
            </a:r>
          </a:p>
          <a:p>
            <a:pPr marL="0" lvl="0" indent="0">
              <a:buNone/>
            </a:pPr>
            <a:endParaRPr lang="en-US" sz="2200" i="1" dirty="0">
              <a:solidFill>
                <a:schemeClr val="tx1"/>
              </a:solidFill>
            </a:endParaRPr>
          </a:p>
          <a:p>
            <a:pPr marL="0" lvl="0" indent="0">
              <a:buNone/>
            </a:pPr>
            <a:r>
              <a:rPr lang="en-US" sz="1700" i="1" dirty="0">
                <a:solidFill>
                  <a:schemeClr val="tx1"/>
                </a:solidFill>
              </a:rPr>
              <a:t>Source: U.S. Department of Justice, Federal Bureau of Investigation (2017)</a:t>
            </a:r>
            <a:endParaRPr lang="en-US" dirty="0">
              <a:solidFill>
                <a:schemeClr val="tx1"/>
              </a:solidFill>
            </a:endParaRP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928810034"/>
      </p:ext>
    </p:extLst>
  </p:cSld>
  <p:clrMapOvr>
    <a:masterClrMapping/>
  </p:clrMapOvr>
  <p:transition spd="med">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pPr algn="ctr"/>
            <a:r>
              <a:rPr lang="en-US" sz="3000" dirty="0"/>
              <a:t>Pathway to Violence: </a:t>
            </a:r>
            <a:r>
              <a:rPr lang="en-US" sz="3000" i="1" dirty="0"/>
              <a:t>Ideation</a:t>
            </a:r>
            <a:endParaRPr lang="en-US" sz="3200" dirty="0"/>
          </a:p>
        </p:txBody>
      </p:sp>
      <p:sp>
        <p:nvSpPr>
          <p:cNvPr id="3" name="Content Placeholder 2"/>
          <p:cNvSpPr>
            <a:spLocks noGrp="1"/>
          </p:cNvSpPr>
          <p:nvPr>
            <p:ph idx="1"/>
          </p:nvPr>
        </p:nvSpPr>
        <p:spPr>
          <a:xfrm>
            <a:off x="628650" y="1325562"/>
            <a:ext cx="7886700" cy="5017192"/>
          </a:xfrm>
        </p:spPr>
        <p:txBody>
          <a:bodyPr>
            <a:normAutofit fontScale="92500" lnSpcReduction="20000"/>
          </a:bodyPr>
          <a:lstStyle/>
          <a:p>
            <a:r>
              <a:rPr lang="en-US" dirty="0">
                <a:solidFill>
                  <a:schemeClr val="tx1"/>
                </a:solidFill>
              </a:rPr>
              <a:t>Pervasive, persistent fantasies where offender victimizes others.</a:t>
            </a:r>
          </a:p>
          <a:p>
            <a:r>
              <a:rPr lang="en-US" dirty="0">
                <a:solidFill>
                  <a:schemeClr val="tx1"/>
                </a:solidFill>
              </a:rPr>
              <a:t>Problematic or concerning interpersonal interaction with others (being bullied or bullying).</a:t>
            </a:r>
          </a:p>
          <a:p>
            <a:r>
              <a:rPr lang="en-US" dirty="0">
                <a:solidFill>
                  <a:schemeClr val="tx1"/>
                </a:solidFill>
              </a:rPr>
              <a:t>Compromised ability to cope with stressors or setbacks.</a:t>
            </a:r>
          </a:p>
          <a:p>
            <a:r>
              <a:rPr lang="en-US" dirty="0">
                <a:solidFill>
                  <a:schemeClr val="tx1"/>
                </a:solidFill>
              </a:rPr>
              <a:t>Increased isolation, depression and withdraw.</a:t>
            </a:r>
          </a:p>
          <a:p>
            <a:r>
              <a:rPr lang="en-US" dirty="0">
                <a:solidFill>
                  <a:schemeClr val="tx1"/>
                </a:solidFill>
              </a:rPr>
              <a:t>Preoccupation with past attacks or attackers.</a:t>
            </a:r>
          </a:p>
          <a:p>
            <a:r>
              <a:rPr lang="en-US" dirty="0">
                <a:solidFill>
                  <a:schemeClr val="tx1"/>
                </a:solidFill>
              </a:rPr>
              <a:t>Escalated interest in obtaining firearms and/or explosives.</a:t>
            </a:r>
          </a:p>
          <a:p>
            <a:r>
              <a:rPr lang="en-US" dirty="0">
                <a:solidFill>
                  <a:schemeClr val="tx1"/>
                </a:solidFill>
              </a:rPr>
              <a:t>Escalated interest in tactical gear, clothing or paraphernalia.</a:t>
            </a:r>
          </a:p>
          <a:p>
            <a:pPr marL="0" lvl="0" indent="0">
              <a:buNone/>
            </a:pPr>
            <a:endParaRPr lang="en-US" sz="2200" i="1" dirty="0">
              <a:solidFill>
                <a:schemeClr val="tx1"/>
              </a:solidFill>
            </a:endParaRPr>
          </a:p>
          <a:p>
            <a:pPr marL="0" lvl="0" indent="0">
              <a:buNone/>
            </a:pPr>
            <a:r>
              <a:rPr lang="en-US" sz="1700" i="1" dirty="0">
                <a:solidFill>
                  <a:schemeClr val="tx1"/>
                </a:solidFill>
              </a:rPr>
              <a:t>Source: U.S. Department of Justice, Federal Bureau of Investigation (2017)</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697504577"/>
      </p:ext>
    </p:extLst>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pPr algn="ctr"/>
            <a:r>
              <a:rPr lang="en-US" sz="3000" dirty="0"/>
              <a:t>Pathway to Violence: </a:t>
            </a:r>
            <a:r>
              <a:rPr lang="en-US" sz="3000" i="1" dirty="0"/>
              <a:t>Research and Planning</a:t>
            </a:r>
            <a:endParaRPr lang="en-US" sz="3200" dirty="0"/>
          </a:p>
        </p:txBody>
      </p:sp>
      <p:sp>
        <p:nvSpPr>
          <p:cNvPr id="3" name="Content Placeholder 2"/>
          <p:cNvSpPr>
            <a:spLocks noGrp="1"/>
          </p:cNvSpPr>
          <p:nvPr>
            <p:ph idx="1"/>
          </p:nvPr>
        </p:nvSpPr>
        <p:spPr>
          <a:xfrm>
            <a:off x="628650" y="1325562"/>
            <a:ext cx="7886700" cy="5017192"/>
          </a:xfrm>
        </p:spPr>
        <p:txBody>
          <a:bodyPr>
            <a:normAutofit/>
          </a:bodyPr>
          <a:lstStyle/>
          <a:p>
            <a:r>
              <a:rPr lang="en-US" dirty="0">
                <a:solidFill>
                  <a:schemeClr val="tx1"/>
                </a:solidFill>
              </a:rPr>
              <a:t>Consideration of when, how and where to attack.</a:t>
            </a:r>
          </a:p>
          <a:p>
            <a:r>
              <a:rPr lang="en-US" dirty="0">
                <a:solidFill>
                  <a:schemeClr val="tx1"/>
                </a:solidFill>
              </a:rPr>
              <a:t>Researching methods, the target, past incidents and/or past offenders.</a:t>
            </a:r>
          </a:p>
          <a:p>
            <a:r>
              <a:rPr lang="en-US" dirty="0">
                <a:solidFill>
                  <a:schemeClr val="tx1"/>
                </a:solidFill>
              </a:rPr>
              <a:t>May consider both practical and symbolic reasons when selecting a target.</a:t>
            </a:r>
          </a:p>
          <a:p>
            <a:pPr marL="0" lvl="0" indent="0">
              <a:buNone/>
            </a:pPr>
            <a:endParaRPr lang="en-US" sz="2200" i="1" dirty="0">
              <a:solidFill>
                <a:schemeClr val="tx1"/>
              </a:solidFill>
            </a:endParaRPr>
          </a:p>
          <a:p>
            <a:pPr marL="0" lvl="0" indent="0">
              <a:buNone/>
            </a:pPr>
            <a:r>
              <a:rPr lang="en-US" sz="1700" i="1" dirty="0">
                <a:solidFill>
                  <a:schemeClr val="tx1"/>
                </a:solidFill>
              </a:rPr>
              <a:t>Source: U.S. Department of Justice, Federal Bureau of Investigation (2017)</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233370753"/>
      </p:ext>
    </p:extLst>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pPr algn="ctr"/>
            <a:r>
              <a:rPr lang="en-US" sz="3000" dirty="0"/>
              <a:t>Pathway to Violence: </a:t>
            </a:r>
            <a:r>
              <a:rPr lang="en-US" sz="3000" i="1" dirty="0"/>
              <a:t>Preparation</a:t>
            </a:r>
            <a:endParaRPr lang="en-US" sz="3200" dirty="0"/>
          </a:p>
        </p:txBody>
      </p:sp>
      <p:sp>
        <p:nvSpPr>
          <p:cNvPr id="3" name="Content Placeholder 2"/>
          <p:cNvSpPr>
            <a:spLocks noGrp="1"/>
          </p:cNvSpPr>
          <p:nvPr>
            <p:ph idx="1"/>
          </p:nvPr>
        </p:nvSpPr>
        <p:spPr>
          <a:xfrm>
            <a:off x="628650" y="1325562"/>
            <a:ext cx="7886700" cy="5017192"/>
          </a:xfrm>
        </p:spPr>
        <p:txBody>
          <a:bodyPr>
            <a:normAutofit/>
          </a:bodyPr>
          <a:lstStyle/>
          <a:p>
            <a:r>
              <a:rPr lang="en-US" dirty="0">
                <a:solidFill>
                  <a:schemeClr val="tx1"/>
                </a:solidFill>
              </a:rPr>
              <a:t>Procuring means for the attack.</a:t>
            </a:r>
          </a:p>
          <a:p>
            <a:r>
              <a:rPr lang="en-US" dirty="0">
                <a:solidFill>
                  <a:schemeClr val="tx1"/>
                </a:solidFill>
              </a:rPr>
              <a:t>Obtaining skills for the attack.</a:t>
            </a:r>
          </a:p>
          <a:p>
            <a:r>
              <a:rPr lang="en-US" dirty="0">
                <a:solidFill>
                  <a:schemeClr val="tx1"/>
                </a:solidFill>
              </a:rPr>
              <a:t>Pre-attack staging or cocooning (seeking isolation).</a:t>
            </a:r>
          </a:p>
          <a:p>
            <a:r>
              <a:rPr lang="en-US" dirty="0">
                <a:solidFill>
                  <a:schemeClr val="tx1"/>
                </a:solidFill>
              </a:rPr>
              <a:t>Red-Zone Indicators (Imminence).</a:t>
            </a:r>
          </a:p>
          <a:p>
            <a:pPr lvl="1"/>
            <a:r>
              <a:rPr lang="en-US" dirty="0">
                <a:solidFill>
                  <a:schemeClr val="tx1"/>
                </a:solidFill>
              </a:rPr>
              <a:t>Dramatic change in appearance or hygiene</a:t>
            </a:r>
          </a:p>
          <a:p>
            <a:pPr lvl="1"/>
            <a:r>
              <a:rPr lang="en-US" dirty="0">
                <a:solidFill>
                  <a:schemeClr val="tx1"/>
                </a:solidFill>
              </a:rPr>
              <a:t>Cleansing/purifying: abrupt or inexplicable cessation of drugs, alcohol or medication</a:t>
            </a:r>
          </a:p>
          <a:p>
            <a:pPr lvl="1"/>
            <a:r>
              <a:rPr lang="en-US" dirty="0">
                <a:solidFill>
                  <a:schemeClr val="tx1"/>
                </a:solidFill>
              </a:rPr>
              <a:t>Legacy tokens: letters, videos, blogs, communications to claim responsibility and indicate motivation.  Live streaming is a new trend.</a:t>
            </a:r>
          </a:p>
          <a:p>
            <a:pPr marL="0" lvl="0" indent="0">
              <a:buNone/>
            </a:pPr>
            <a:endParaRPr lang="en-US" sz="2200" i="1" dirty="0">
              <a:solidFill>
                <a:schemeClr val="tx1"/>
              </a:solidFill>
            </a:endParaRPr>
          </a:p>
          <a:p>
            <a:pPr marL="0" lvl="0" indent="0">
              <a:buNone/>
            </a:pPr>
            <a:r>
              <a:rPr lang="en-US" sz="1700" i="1" dirty="0">
                <a:solidFill>
                  <a:schemeClr val="tx1"/>
                </a:solidFill>
              </a:rPr>
              <a:t>Source: U.S. Department of Justice, Federal Bureau of Investigation (2017)</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30117167"/>
      </p:ext>
    </p:extLst>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pPr algn="ctr"/>
            <a:r>
              <a:rPr lang="en-US" sz="3000" dirty="0"/>
              <a:t>Pathway to Violence: </a:t>
            </a:r>
            <a:r>
              <a:rPr lang="en-US" sz="3000" i="1" dirty="0"/>
              <a:t>Breach</a:t>
            </a:r>
            <a:endParaRPr lang="en-US" sz="3200" dirty="0"/>
          </a:p>
        </p:txBody>
      </p:sp>
      <p:sp>
        <p:nvSpPr>
          <p:cNvPr id="3" name="Content Placeholder 2"/>
          <p:cNvSpPr>
            <a:spLocks noGrp="1"/>
          </p:cNvSpPr>
          <p:nvPr>
            <p:ph idx="1"/>
          </p:nvPr>
        </p:nvSpPr>
        <p:spPr>
          <a:xfrm>
            <a:off x="628650" y="1325562"/>
            <a:ext cx="7886700" cy="5017192"/>
          </a:xfrm>
        </p:spPr>
        <p:txBody>
          <a:bodyPr>
            <a:normAutofit/>
          </a:bodyPr>
          <a:lstStyle/>
          <a:p>
            <a:r>
              <a:rPr lang="en-US" dirty="0">
                <a:solidFill>
                  <a:schemeClr val="tx1"/>
                </a:solidFill>
              </a:rPr>
              <a:t>Circumvention or testing of security measures.</a:t>
            </a:r>
          </a:p>
          <a:p>
            <a:r>
              <a:rPr lang="en-US" dirty="0">
                <a:solidFill>
                  <a:schemeClr val="tx1"/>
                </a:solidFill>
              </a:rPr>
              <a:t>Conducting dry runs.</a:t>
            </a:r>
          </a:p>
          <a:p>
            <a:r>
              <a:rPr lang="en-US" dirty="0">
                <a:solidFill>
                  <a:schemeClr val="tx1"/>
                </a:solidFill>
              </a:rPr>
              <a:t>Cyber intrusion.</a:t>
            </a:r>
          </a:p>
          <a:p>
            <a:r>
              <a:rPr lang="en-US" dirty="0">
                <a:solidFill>
                  <a:schemeClr val="tx1"/>
                </a:solidFill>
              </a:rPr>
              <a:t>May occur immediately prior to attack or earlier.</a:t>
            </a:r>
          </a:p>
          <a:p>
            <a:pPr marL="0" lvl="0" indent="0">
              <a:buNone/>
            </a:pPr>
            <a:endParaRPr lang="en-US" sz="2200" i="1" dirty="0">
              <a:solidFill>
                <a:schemeClr val="tx1"/>
              </a:solidFill>
            </a:endParaRPr>
          </a:p>
          <a:p>
            <a:pPr marL="0" lvl="0" indent="0">
              <a:buNone/>
            </a:pPr>
            <a:r>
              <a:rPr lang="en-US" sz="1700" i="1" dirty="0">
                <a:solidFill>
                  <a:schemeClr val="tx1"/>
                </a:solidFill>
              </a:rPr>
              <a:t>Source: U.S. Department of Justice, Federal Bureau of Investigation (2017)</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640361347"/>
      </p:ext>
    </p:extLst>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pPr algn="ctr"/>
            <a:r>
              <a:rPr lang="en-US" sz="3000" dirty="0"/>
              <a:t>Pathway to Violence: </a:t>
            </a:r>
            <a:r>
              <a:rPr lang="en-US" sz="3000" i="1" dirty="0"/>
              <a:t>Attack</a:t>
            </a:r>
            <a:endParaRPr lang="en-US" sz="3200" dirty="0"/>
          </a:p>
        </p:txBody>
      </p:sp>
      <p:sp>
        <p:nvSpPr>
          <p:cNvPr id="3" name="Content Placeholder 2"/>
          <p:cNvSpPr>
            <a:spLocks noGrp="1"/>
          </p:cNvSpPr>
          <p:nvPr>
            <p:ph idx="1"/>
          </p:nvPr>
        </p:nvSpPr>
        <p:spPr>
          <a:xfrm>
            <a:off x="628650" y="1325562"/>
            <a:ext cx="7886700" cy="5017192"/>
          </a:xfrm>
        </p:spPr>
        <p:txBody>
          <a:bodyPr>
            <a:normAutofit/>
          </a:bodyPr>
          <a:lstStyle/>
          <a:p>
            <a:r>
              <a:rPr lang="en-US" dirty="0">
                <a:solidFill>
                  <a:schemeClr val="tx1"/>
                </a:solidFill>
              </a:rPr>
              <a:t>Violence against preplanned and/or opportunistically chosen targets.</a:t>
            </a:r>
          </a:p>
          <a:p>
            <a:r>
              <a:rPr lang="en-US" dirty="0">
                <a:solidFill>
                  <a:schemeClr val="tx1"/>
                </a:solidFill>
              </a:rPr>
              <a:t>Culmination of highly personalized quest for justice which, ultimately, may only be known to the offender.</a:t>
            </a:r>
          </a:p>
          <a:p>
            <a:pPr marL="0" lvl="0" indent="0">
              <a:buNone/>
            </a:pPr>
            <a:endParaRPr lang="en-US" sz="2200" i="1" dirty="0">
              <a:solidFill>
                <a:schemeClr val="tx1"/>
              </a:solidFill>
            </a:endParaRPr>
          </a:p>
          <a:p>
            <a:pPr marL="0" lvl="0" indent="0">
              <a:buNone/>
            </a:pPr>
            <a:r>
              <a:rPr lang="en-US" sz="1700" i="1" dirty="0">
                <a:solidFill>
                  <a:schemeClr val="tx1"/>
                </a:solidFill>
              </a:rPr>
              <a:t>Source: U.S. Department of Justice, Federal Bureau of Investigation (2017)</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724644949"/>
      </p:ext>
    </p:extLst>
  </p:cSld>
  <p:clrMapOvr>
    <a:masterClrMapping/>
  </p:clrMapOvr>
  <p:transition spd="med">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25563"/>
          </a:xfrm>
        </p:spPr>
        <p:txBody>
          <a:bodyPr>
            <a:normAutofit/>
          </a:bodyPr>
          <a:lstStyle/>
          <a:p>
            <a:pPr algn="ctr"/>
            <a:r>
              <a:rPr lang="en-US" sz="3000" dirty="0"/>
              <a:t>Pathway to Violence: </a:t>
            </a:r>
            <a:r>
              <a:rPr lang="en-US" sz="3000" i="1" dirty="0"/>
              <a:t>Opportunities for Identification</a:t>
            </a:r>
            <a:endParaRPr lang="en-US" sz="3200" dirty="0"/>
          </a:p>
        </p:txBody>
      </p:sp>
      <p:sp>
        <p:nvSpPr>
          <p:cNvPr id="3" name="Content Placeholder 2"/>
          <p:cNvSpPr>
            <a:spLocks noGrp="1"/>
          </p:cNvSpPr>
          <p:nvPr>
            <p:ph idx="1"/>
          </p:nvPr>
        </p:nvSpPr>
        <p:spPr>
          <a:xfrm>
            <a:off x="628650" y="1325562"/>
            <a:ext cx="7886700" cy="5017192"/>
          </a:xfrm>
        </p:spPr>
        <p:txBody>
          <a:bodyPr>
            <a:normAutofit/>
          </a:bodyPr>
          <a:lstStyle/>
          <a:p>
            <a:r>
              <a:rPr lang="en-US" dirty="0">
                <a:solidFill>
                  <a:schemeClr val="tx1"/>
                </a:solidFill>
              </a:rPr>
              <a:t>Leakage </a:t>
            </a:r>
            <a:r>
              <a:rPr lang="en-US">
                <a:solidFill>
                  <a:schemeClr val="tx1"/>
                </a:solidFill>
              </a:rPr>
              <a:t>(disclosure).</a:t>
            </a:r>
            <a:endParaRPr lang="en-US" dirty="0">
              <a:solidFill>
                <a:schemeClr val="tx1"/>
              </a:solidFill>
            </a:endParaRPr>
          </a:p>
          <a:p>
            <a:r>
              <a:rPr lang="en-US" dirty="0">
                <a:solidFill>
                  <a:schemeClr val="tx1"/>
                </a:solidFill>
              </a:rPr>
              <a:t>Social media.</a:t>
            </a:r>
          </a:p>
          <a:p>
            <a:r>
              <a:rPr lang="en-US" dirty="0">
                <a:solidFill>
                  <a:schemeClr val="tx1"/>
                </a:solidFill>
              </a:rPr>
              <a:t>Not letting go of an issue.</a:t>
            </a:r>
          </a:p>
          <a:p>
            <a:r>
              <a:rPr lang="en-US" dirty="0">
                <a:solidFill>
                  <a:schemeClr val="tx1"/>
                </a:solidFill>
              </a:rPr>
              <a:t>Expressing violent solutions to problems.</a:t>
            </a:r>
          </a:p>
          <a:p>
            <a:r>
              <a:rPr lang="en-US" dirty="0">
                <a:solidFill>
                  <a:schemeClr val="tx1"/>
                </a:solidFill>
              </a:rPr>
              <a:t>Direct or indirect threats of violence.</a:t>
            </a:r>
          </a:p>
          <a:p>
            <a:r>
              <a:rPr lang="en-US" dirty="0">
                <a:solidFill>
                  <a:schemeClr val="tx1"/>
                </a:solidFill>
              </a:rPr>
              <a:t>Physical violence towards persons or property.</a:t>
            </a:r>
          </a:p>
          <a:p>
            <a:r>
              <a:rPr lang="en-US" dirty="0">
                <a:solidFill>
                  <a:schemeClr val="tx1"/>
                </a:solidFill>
              </a:rPr>
              <a:t>Fixations on mass targeted violence.</a:t>
            </a:r>
          </a:p>
          <a:p>
            <a:r>
              <a:rPr lang="en-US" dirty="0">
                <a:solidFill>
                  <a:schemeClr val="tx1"/>
                </a:solidFill>
              </a:rPr>
              <a:t>Suicidal behaviors or statements.</a:t>
            </a:r>
          </a:p>
          <a:p>
            <a:pPr marL="0" lvl="0" indent="0">
              <a:buNone/>
            </a:pPr>
            <a:endParaRPr lang="en-US" sz="2200" i="1" dirty="0">
              <a:solidFill>
                <a:schemeClr val="tx1"/>
              </a:solidFill>
            </a:endParaRPr>
          </a:p>
          <a:p>
            <a:pPr marL="0" lvl="0" indent="0">
              <a:buNone/>
            </a:pPr>
            <a:r>
              <a:rPr lang="en-US" sz="1700" i="1" dirty="0">
                <a:solidFill>
                  <a:schemeClr val="tx1"/>
                </a:solidFill>
              </a:rPr>
              <a:t>Source: U.S. Department of Justice, Federal Bureau of Investigation (2017)</a:t>
            </a:r>
          </a:p>
        </p:txBody>
      </p:sp>
      <p:sp>
        <p:nvSpPr>
          <p:cNvPr id="6" name="Slide Number Placeholder 5"/>
          <p:cNvSpPr>
            <a:spLocks noGrp="1"/>
          </p:cNvSpPr>
          <p:nvPr>
            <p:ph type="sldNum" sz="quarter" idx="4"/>
          </p:nvPr>
        </p:nvSpPr>
        <p:spPr>
          <a:xfrm>
            <a:off x="628650" y="6342754"/>
            <a:ext cx="2057400" cy="365125"/>
          </a:xfrm>
        </p:spPr>
        <p:txBody>
          <a:bodyPr/>
          <a:lstStyle/>
          <a:p>
            <a:fld id="{4A485217-F9B4-4359-A105-FF0C81A08DC6}"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633784387"/>
      </p:ext>
    </p:extLst>
  </p:cSld>
  <p:clrMapOvr>
    <a:masterClrMapping/>
  </p:clrMapOvr>
  <p:transition spd="med">
    <p:random/>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3078</TotalTime>
  <Words>3591</Words>
  <Application>Microsoft Office PowerPoint</Application>
  <PresentationFormat>On-screen Show (4:3)</PresentationFormat>
  <Paragraphs>309</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Franklin Gothic Medium</vt:lpstr>
      <vt:lpstr>Office Theme</vt:lpstr>
      <vt:lpstr> Situational Awareness: Construction Site Safety “Increased security = increased inconvenience” </vt:lpstr>
      <vt:lpstr>Situational Awareness: Pathway to Violence</vt:lpstr>
      <vt:lpstr>Pathway to Violence: Grievance</vt:lpstr>
      <vt:lpstr>Pathway to Violence: Ideation</vt:lpstr>
      <vt:lpstr>Pathway to Violence: Research and Planning</vt:lpstr>
      <vt:lpstr>Pathway to Violence: Preparation</vt:lpstr>
      <vt:lpstr>Pathway to Violence: Breach</vt:lpstr>
      <vt:lpstr>Pathway to Violence: Attack</vt:lpstr>
      <vt:lpstr>Pathway to Violence: Opportunities for Identification</vt:lpstr>
      <vt:lpstr>RUN!</vt:lpstr>
      <vt:lpstr>RUN: If possible &amp; safe, Flee!</vt:lpstr>
      <vt:lpstr>HIDE!</vt:lpstr>
      <vt:lpstr>HIDE:  Move to lockable room, barricade &amp; compartmentalize.</vt:lpstr>
      <vt:lpstr> Turn off lights and stay quiet.   </vt:lpstr>
      <vt:lpstr>   Once locked down, no one else will be allowed in.   </vt:lpstr>
      <vt:lpstr>   Stay away from doors and windows.    </vt:lpstr>
      <vt:lpstr>   Remain calm, think clearly, identify improvised weapons and arm yourself.    </vt:lpstr>
      <vt:lpstr>Can I flee to a safer location?</vt:lpstr>
      <vt:lpstr>FIGHT!</vt:lpstr>
      <vt:lpstr>   FIGHT: IF ABOVE ACTIONS ARE NOT POSSIBLE, AND YOU ARE CONFRONTED, DEFEND YOURSELF.    </vt:lpstr>
      <vt:lpstr> Follow instructions from administrators and/or law enforcement  </vt:lpstr>
      <vt:lpstr>Fire Alarm</vt:lpstr>
      <vt:lpstr>Lockdown / Hide / Barricade</vt:lpstr>
      <vt:lpstr>Fight</vt:lpstr>
      <vt:lpstr>Other Considerations</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Red</dc:title>
  <dc:creator>Chris Cicio</dc:creator>
  <cp:lastModifiedBy>Dave Magruder</cp:lastModifiedBy>
  <cp:revision>153</cp:revision>
  <cp:lastPrinted>2018-05-30T13:02:56Z</cp:lastPrinted>
  <dcterms:created xsi:type="dcterms:W3CDTF">2018-04-11T12:11:48Z</dcterms:created>
  <dcterms:modified xsi:type="dcterms:W3CDTF">2018-10-11T18:56:01Z</dcterms:modified>
</cp:coreProperties>
</file>