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24" r:id="rId2"/>
    <p:sldId id="325" r:id="rId3"/>
    <p:sldId id="260" r:id="rId4"/>
    <p:sldId id="262" r:id="rId5"/>
    <p:sldId id="266" r:id="rId6"/>
    <p:sldId id="263" r:id="rId7"/>
    <p:sldId id="264" r:id="rId8"/>
    <p:sldId id="265" r:id="rId9"/>
    <p:sldId id="268" r:id="rId10"/>
    <p:sldId id="269" r:id="rId11"/>
    <p:sldId id="270" r:id="rId12"/>
    <p:sldId id="271" r:id="rId13"/>
    <p:sldId id="272" r:id="rId14"/>
    <p:sldId id="273" r:id="rId15"/>
    <p:sldId id="274" r:id="rId16"/>
    <p:sldId id="275" r:id="rId17"/>
    <p:sldId id="276" r:id="rId18"/>
    <p:sldId id="277" r:id="rId19"/>
    <p:sldId id="282" r:id="rId20"/>
    <p:sldId id="283" r:id="rId21"/>
    <p:sldId id="306" r:id="rId22"/>
    <p:sldId id="307" r:id="rId23"/>
    <p:sldId id="308" r:id="rId24"/>
    <p:sldId id="309" r:id="rId25"/>
    <p:sldId id="290" r:id="rId26"/>
    <p:sldId id="291" r:id="rId27"/>
    <p:sldId id="292" r:id="rId28"/>
    <p:sldId id="304" r:id="rId29"/>
    <p:sldId id="311" r:id="rId30"/>
    <p:sldId id="312" r:id="rId31"/>
    <p:sldId id="314" r:id="rId32"/>
    <p:sldId id="323" r:id="rId33"/>
    <p:sldId id="318" r:id="rId34"/>
    <p:sldId id="319" r:id="rId35"/>
    <p:sldId id="320" r:id="rId36"/>
    <p:sldId id="321" r:id="rId37"/>
    <p:sldId id="322" r:id="rId38"/>
    <p:sldId id="315" r:id="rId39"/>
    <p:sldId id="317" r:id="rId40"/>
    <p:sldId id="316" r:id="rId41"/>
    <p:sldId id="259" r:id="rId42"/>
    <p:sldId id="326" r:id="rId43"/>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82C83"/>
    <a:srgbClr val="182E67"/>
    <a:srgbClr val="0070C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07" autoAdjust="0"/>
  </p:normalViewPr>
  <p:slideViewPr>
    <p:cSldViewPr>
      <p:cViewPr varScale="1">
        <p:scale>
          <a:sx n="120" d="100"/>
          <a:sy n="120" d="100"/>
        </p:scale>
        <p:origin x="155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a:defRPr sz="1200" smtClean="0">
                <a:latin typeface="Arial" panose="020B0604020202020204" pitchFamily="34" charset="0"/>
                <a:ea typeface="+mn-ea"/>
              </a:defRPr>
            </a:lvl1pPr>
          </a:lstStyle>
          <a:p>
            <a:pPr>
              <a:defRPr/>
            </a:pPr>
            <a:endParaRPr lang="en-US"/>
          </a:p>
        </p:txBody>
      </p:sp>
      <p:sp>
        <p:nvSpPr>
          <p:cNvPr id="3" name="Date Placeholder 2"/>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13C6CAE-4051-C34E-A340-EB220B6B11FD}" type="datetimeFigureOut">
              <a:rPr lang="en-US"/>
              <a:pPr/>
              <a:t>2/7/2019</a:t>
            </a:fld>
            <a:endParaRPr lang="en-US"/>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a:defRPr sz="1200" smtClean="0">
                <a:latin typeface="Arial" panose="020B0604020202020204" pitchFamily="34" charset="0"/>
                <a:ea typeface="+mn-ea"/>
              </a:defRPr>
            </a:lvl1pPr>
          </a:lstStyle>
          <a:p>
            <a:pPr>
              <a:defRPr/>
            </a:pPr>
            <a:endParaRPr lang="en-US"/>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1BCEBE-1593-4A43-ABCB-ABC045DA94BD}" type="slidenum">
              <a:rPr lang="en-US"/>
              <a:pPr/>
              <a:t>‹#›</a:t>
            </a:fld>
            <a:endParaRPr lang="en-US"/>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atin typeface="Arial" panose="020B0604020202020204" pitchFamily="34" charset="0"/>
                <a:ea typeface="+mn-ea"/>
              </a:defRPr>
            </a:lvl1pPr>
          </a:lstStyle>
          <a:p>
            <a:pPr>
              <a:defRPr/>
            </a:pPr>
            <a:endParaRPr lang="en-US"/>
          </a:p>
        </p:txBody>
      </p:sp>
      <p:sp>
        <p:nvSpPr>
          <p:cNvPr id="3" name="Date Placeholder 2"/>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46D02FF1-666A-534A-8814-EE75650F9943}" type="datetimeFigureOut">
              <a:rPr lang="en-US"/>
              <a:pPr/>
              <a:t>2/7/2019</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hangingPunct="1">
              <a:defRPr sz="1200">
                <a:latin typeface="Arial" panose="020B0604020202020204"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5893" y="8683010"/>
            <a:ext cx="2970570" cy="4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1" tIns="43229" rIns="86461" bIns="43229" anchor="b"/>
          <a:lstStyle>
            <a:lvl1pPr defTabSz="879475" eaLnBrk="0" hangingPunct="0">
              <a:spcBef>
                <a:spcPct val="30000"/>
              </a:spcBef>
              <a:defRPr sz="1200">
                <a:solidFill>
                  <a:schemeClr val="tx1"/>
                </a:solidFill>
                <a:latin typeface="Arial" charset="0"/>
                <a:ea typeface="ＭＳ Ｐゴシック" pitchFamily="28" charset="-128"/>
              </a:defRPr>
            </a:lvl1pPr>
            <a:lvl2pPr marL="742950" indent="-285750" defTabSz="879475" eaLnBrk="0" hangingPunct="0">
              <a:spcBef>
                <a:spcPct val="30000"/>
              </a:spcBef>
              <a:defRPr sz="1200">
                <a:solidFill>
                  <a:schemeClr val="tx1"/>
                </a:solidFill>
                <a:latin typeface="Arial" charset="0"/>
                <a:ea typeface="ＭＳ Ｐゴシック" pitchFamily="28" charset="-128"/>
              </a:defRPr>
            </a:lvl2pPr>
            <a:lvl3pPr marL="1143000" indent="-228600" defTabSz="879475" eaLnBrk="0" hangingPunct="0">
              <a:spcBef>
                <a:spcPct val="30000"/>
              </a:spcBef>
              <a:defRPr sz="1200">
                <a:solidFill>
                  <a:schemeClr val="tx1"/>
                </a:solidFill>
                <a:latin typeface="Arial" charset="0"/>
                <a:ea typeface="ＭＳ Ｐゴシック" pitchFamily="28" charset="-128"/>
              </a:defRPr>
            </a:lvl3pPr>
            <a:lvl4pPr marL="1600200" indent="-228600" defTabSz="879475" eaLnBrk="0" hangingPunct="0">
              <a:spcBef>
                <a:spcPct val="30000"/>
              </a:spcBef>
              <a:defRPr sz="1200">
                <a:solidFill>
                  <a:schemeClr val="tx1"/>
                </a:solidFill>
                <a:latin typeface="Arial" charset="0"/>
                <a:ea typeface="ＭＳ Ｐゴシック" pitchFamily="28" charset="-128"/>
              </a:defRPr>
            </a:lvl4pPr>
            <a:lvl5pPr marL="2057400" indent="-228600" defTabSz="879475" eaLnBrk="0" hangingPunct="0">
              <a:spcBef>
                <a:spcPct val="30000"/>
              </a:spcBef>
              <a:defRPr sz="1200">
                <a:solidFill>
                  <a:schemeClr val="tx1"/>
                </a:solidFill>
                <a:latin typeface="Arial" charset="0"/>
                <a:ea typeface="ＭＳ Ｐゴシック" pitchFamily="28" charset="-128"/>
              </a:defRPr>
            </a:lvl5pPr>
            <a:lvl6pPr marL="25146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6pPr>
            <a:lvl7pPr marL="29718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7pPr>
            <a:lvl8pPr marL="34290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8pPr>
            <a:lvl9pPr marL="38862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9pPr>
          </a:lstStyle>
          <a:p>
            <a:pPr algn="r" eaLnBrk="1" hangingPunct="1">
              <a:spcBef>
                <a:spcPct val="0"/>
              </a:spcBef>
            </a:pPr>
            <a:fld id="{84A022D8-5D66-41C3-A271-662A43675578}" type="slidenum">
              <a:rPr lang="en-US" altLang="en-US"/>
              <a:pPr algn="r" eaLnBrk="1" hangingPunct="1">
                <a:spcBef>
                  <a:spcPct val="0"/>
                </a:spcBef>
              </a:pPr>
              <a:t>1</a:t>
            </a:fld>
            <a:endParaRPr lang="en-US" altLang="en-US" dirty="0"/>
          </a:p>
        </p:txBody>
      </p:sp>
      <p:sp>
        <p:nvSpPr>
          <p:cNvPr id="77827" name="Rectangle 7"/>
          <p:cNvSpPr txBox="1">
            <a:spLocks noGrp="1" noChangeArrowheads="1"/>
          </p:cNvSpPr>
          <p:nvPr/>
        </p:nvSpPr>
        <p:spPr bwMode="auto">
          <a:xfrm>
            <a:off x="3885893" y="8681463"/>
            <a:ext cx="2970570" cy="46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44" tIns="43222" rIns="86444" bIns="43222" anchor="b"/>
          <a:lstStyle>
            <a:lvl1pPr defTabSz="879475" eaLnBrk="0" hangingPunct="0">
              <a:spcBef>
                <a:spcPct val="30000"/>
              </a:spcBef>
              <a:defRPr sz="1200">
                <a:solidFill>
                  <a:schemeClr val="tx1"/>
                </a:solidFill>
                <a:latin typeface="Arial" charset="0"/>
                <a:ea typeface="ＭＳ Ｐゴシック" pitchFamily="28" charset="-128"/>
              </a:defRPr>
            </a:lvl1pPr>
            <a:lvl2pPr marL="742950" indent="-285750" defTabSz="879475" eaLnBrk="0" hangingPunct="0">
              <a:spcBef>
                <a:spcPct val="30000"/>
              </a:spcBef>
              <a:defRPr sz="1200">
                <a:solidFill>
                  <a:schemeClr val="tx1"/>
                </a:solidFill>
                <a:latin typeface="Arial" charset="0"/>
                <a:ea typeface="ＭＳ Ｐゴシック" pitchFamily="28" charset="-128"/>
              </a:defRPr>
            </a:lvl2pPr>
            <a:lvl3pPr marL="1143000" indent="-228600" defTabSz="879475" eaLnBrk="0" hangingPunct="0">
              <a:spcBef>
                <a:spcPct val="30000"/>
              </a:spcBef>
              <a:defRPr sz="1200">
                <a:solidFill>
                  <a:schemeClr val="tx1"/>
                </a:solidFill>
                <a:latin typeface="Arial" charset="0"/>
                <a:ea typeface="ＭＳ Ｐゴシック" pitchFamily="28" charset="-128"/>
              </a:defRPr>
            </a:lvl3pPr>
            <a:lvl4pPr marL="1600200" indent="-228600" defTabSz="879475" eaLnBrk="0" hangingPunct="0">
              <a:spcBef>
                <a:spcPct val="30000"/>
              </a:spcBef>
              <a:defRPr sz="1200">
                <a:solidFill>
                  <a:schemeClr val="tx1"/>
                </a:solidFill>
                <a:latin typeface="Arial" charset="0"/>
                <a:ea typeface="ＭＳ Ｐゴシック" pitchFamily="28" charset="-128"/>
              </a:defRPr>
            </a:lvl4pPr>
            <a:lvl5pPr marL="2057400" indent="-228600" defTabSz="879475" eaLnBrk="0" hangingPunct="0">
              <a:spcBef>
                <a:spcPct val="30000"/>
              </a:spcBef>
              <a:defRPr sz="1200">
                <a:solidFill>
                  <a:schemeClr val="tx1"/>
                </a:solidFill>
                <a:latin typeface="Arial" charset="0"/>
                <a:ea typeface="ＭＳ Ｐゴシック" pitchFamily="28" charset="-128"/>
              </a:defRPr>
            </a:lvl5pPr>
            <a:lvl6pPr marL="25146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6pPr>
            <a:lvl7pPr marL="29718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7pPr>
            <a:lvl8pPr marL="34290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8pPr>
            <a:lvl9pPr marL="38862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9pPr>
          </a:lstStyle>
          <a:p>
            <a:pPr algn="r" eaLnBrk="1" hangingPunct="1">
              <a:spcBef>
                <a:spcPct val="0"/>
              </a:spcBef>
            </a:pPr>
            <a:fld id="{39D5D4D8-35A0-4223-8CCD-60645AD0DED8}" type="slidenum">
              <a:rPr lang="en-US" altLang="en-US" sz="1100"/>
              <a:pPr algn="r" eaLnBrk="1" hangingPunct="1">
                <a:spcBef>
                  <a:spcPct val="0"/>
                </a:spcBef>
              </a:pPr>
              <a:t>1</a:t>
            </a:fld>
            <a:endParaRPr lang="en-US" altLang="en-US" sz="1100" dirty="0"/>
          </a:p>
        </p:txBody>
      </p:sp>
      <p:sp>
        <p:nvSpPr>
          <p:cNvPr id="77828" name="Rectangle 2"/>
          <p:cNvSpPr>
            <a:spLocks noGrp="1" noRot="1" noChangeAspect="1" noChangeArrowheads="1" noTextEdit="1"/>
          </p:cNvSpPr>
          <p:nvPr>
            <p:ph type="sldImg"/>
          </p:nvPr>
        </p:nvSpPr>
        <p:spPr>
          <a:xfrm>
            <a:off x="1144588" y="687388"/>
            <a:ext cx="4567237" cy="3427412"/>
          </a:xfrm>
          <a:ln/>
        </p:spPr>
      </p:sp>
      <p:sp>
        <p:nvSpPr>
          <p:cNvPr id="77829" name="Rectangle 3"/>
          <p:cNvSpPr>
            <a:spLocks noGrp="1" noChangeArrowheads="1"/>
          </p:cNvSpPr>
          <p:nvPr>
            <p:ph type="body" idx="1"/>
          </p:nvPr>
        </p:nvSpPr>
        <p:spPr>
          <a:xfrm>
            <a:off x="684570" y="4343826"/>
            <a:ext cx="5490399" cy="4113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44" tIns="43222" rIns="86444" bIns="43222"/>
          <a:lstStyle/>
          <a:p>
            <a:pPr eaLnBrk="1" hangingPunct="1"/>
            <a:r>
              <a:rPr lang="en-US" altLang="en-US" dirty="0" smtClean="0">
                <a:latin typeface="Arial" charset="0"/>
              </a:rPr>
              <a:t>Brief over disclaimer.</a:t>
            </a:r>
          </a:p>
        </p:txBody>
      </p:sp>
    </p:spTree>
    <p:extLst>
      <p:ext uri="{BB962C8B-B14F-4D97-AF65-F5344CB8AC3E}">
        <p14:creationId xmlns:p14="http://schemas.microsoft.com/office/powerpoint/2010/main" val="111730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8C5A9198-2DCB-4297-AD43-FA9ABE604424}" type="slidenum">
              <a:rPr kumimoji="0" lang="en-US" altLang="en-US" sz="1100"/>
              <a:pPr eaLnBrk="1" hangingPunct="1">
                <a:spcBef>
                  <a:spcPct val="0"/>
                </a:spcBef>
              </a:pPr>
              <a:t>9</a:t>
            </a:fld>
            <a:endParaRPr kumimoji="0" lang="en-US" altLang="en-US" sz="11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mtClean="0"/>
              <a:t>How do I handle a case if it is not obvious whether the precipitating event or exposure occurred in the work environment or occurred away from work?</a:t>
            </a:r>
          </a:p>
          <a:p>
            <a:r>
              <a:rPr lang="en-US" altLang="en-US" smtClean="0"/>
              <a:t>	In these situations, you must evaluate the employee's work 		duties and environment to decide whether or not one or more 	events or exposures in the work environment either caused or 	contributed to the resulting condition or significantly a		aggravated a pre-existing condition.</a:t>
            </a:r>
          </a:p>
          <a:p>
            <a:endParaRPr lang="en-US" altLang="en-US" smtClean="0"/>
          </a:p>
          <a:p>
            <a:r>
              <a:rPr lang="en-US" altLang="en-US" smtClean="0"/>
              <a:t>How do I know if an event or exposure in the work environment "significantly aggravated" a preexisting injury or illness?</a:t>
            </a:r>
          </a:p>
          <a:p>
            <a:r>
              <a:rPr lang="en-US" altLang="en-US" smtClean="0"/>
              <a:t>	 A preexisting injury or illness has been significantly 		aggravated, for purposes of OSHA injury and illness 		recordkeeping, when an event or exposure in the work 		environment results in any of the following:</a:t>
            </a:r>
          </a:p>
          <a:p>
            <a:endParaRPr lang="en-US" altLang="en-US" smtClean="0"/>
          </a:p>
          <a:p>
            <a:r>
              <a:rPr lang="en-US" altLang="en-US" smtClean="0"/>
              <a:t> 	Death, Loss of consciousness, One or more days away from 	work, or days of restricted work, or days of job transfer, 		Medical treatment in a case where no medical treatment was 	needed for the injury or illness before the workplace event or 	exposure, or a change in medical treatment was necessitated by 	the workplace event or exposure.</a:t>
            </a:r>
          </a:p>
          <a:p>
            <a:r>
              <a:rPr lang="en-US" altLang="en-US" smtClean="0"/>
              <a:t>An injury or illness is a preexisting condition if it resulted solely from a non-work-related event or exposure that occurred outside the work environment.</a:t>
            </a:r>
          </a:p>
        </p:txBody>
      </p:sp>
    </p:spTree>
    <p:extLst>
      <p:ext uri="{BB962C8B-B14F-4D97-AF65-F5344CB8AC3E}">
        <p14:creationId xmlns:p14="http://schemas.microsoft.com/office/powerpoint/2010/main" val="148183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57150" eaLnBrk="1" fontAlgn="auto" hangingPunct="1">
              <a:spcBef>
                <a:spcPts val="0"/>
              </a:spcBef>
              <a:spcAft>
                <a:spcPts val="0"/>
              </a:spcAft>
              <a:defRPr/>
            </a:pPr>
            <a:r>
              <a:rPr lang="en-US" dirty="0" smtClean="0">
                <a:latin typeface="+mn-lt"/>
              </a:rPr>
              <a:t>All covered employers must report </a:t>
            </a:r>
          </a:p>
          <a:p>
            <a:pPr indent="-57150" eaLnBrk="1" fontAlgn="auto" hangingPunct="1">
              <a:spcBef>
                <a:spcPts val="0"/>
              </a:spcBef>
              <a:spcAft>
                <a:spcPts val="0"/>
              </a:spcAft>
              <a:defRPr/>
            </a:pPr>
            <a:endParaRPr lang="en-US" dirty="0" smtClean="0">
              <a:latin typeface="+mn-lt"/>
            </a:endParaRPr>
          </a:p>
          <a:p>
            <a:pPr marL="171450" indent="-228600" eaLnBrk="1" fontAlgn="auto" hangingPunct="1">
              <a:spcBef>
                <a:spcPts val="0"/>
              </a:spcBef>
              <a:spcAft>
                <a:spcPts val="0"/>
              </a:spcAft>
              <a:buFontTx/>
              <a:buAutoNum type="arabicParenR"/>
              <a:defRPr/>
            </a:pPr>
            <a:r>
              <a:rPr lang="en-US" dirty="0" smtClean="0">
                <a:latin typeface="+mn-lt"/>
              </a:rPr>
              <a:t>all work related fatalities to OSHA within 8 hours:</a:t>
            </a:r>
          </a:p>
          <a:p>
            <a:pPr marL="171450" indent="-228600" eaLnBrk="1" fontAlgn="auto" hangingPunct="1">
              <a:spcBef>
                <a:spcPts val="0"/>
              </a:spcBef>
              <a:spcAft>
                <a:spcPts val="0"/>
              </a:spcAft>
              <a:buFontTx/>
              <a:buAutoNum type="arabicParenR"/>
              <a:defRPr/>
            </a:pPr>
            <a:r>
              <a:rPr lang="en-US" dirty="0" smtClean="0">
                <a:latin typeface="+mn-lt"/>
              </a:rPr>
              <a:t>All work related in patient hospitalizations to OSHA within 24 hours (previous requirements were to report only 3 inpatient hospitalizations)</a:t>
            </a:r>
          </a:p>
          <a:p>
            <a:pPr marL="171450" indent="-228600" eaLnBrk="1" fontAlgn="auto" hangingPunct="1">
              <a:spcBef>
                <a:spcPts val="0"/>
              </a:spcBef>
              <a:spcAft>
                <a:spcPts val="0"/>
              </a:spcAft>
              <a:buFontTx/>
              <a:buAutoNum type="arabicParenR"/>
              <a:defRPr/>
            </a:pPr>
            <a:r>
              <a:rPr lang="en-US" dirty="0" smtClean="0">
                <a:latin typeface="+mn-lt"/>
              </a:rPr>
              <a:t>All work related amputations to OSHA within 24 hours</a:t>
            </a:r>
          </a:p>
          <a:p>
            <a:pPr marL="171450" indent="-228600" eaLnBrk="1" fontAlgn="auto" hangingPunct="1">
              <a:spcBef>
                <a:spcPts val="0"/>
              </a:spcBef>
              <a:spcAft>
                <a:spcPts val="0"/>
              </a:spcAft>
              <a:buFontTx/>
              <a:buAutoNum type="arabicParenR"/>
              <a:defRPr/>
            </a:pPr>
            <a:r>
              <a:rPr lang="en-US" dirty="0" smtClean="0">
                <a:latin typeface="+mn-lt"/>
              </a:rPr>
              <a:t>All related losses of any eye to OSHA within 24 hours</a:t>
            </a:r>
          </a:p>
          <a:p>
            <a:pPr indent="-57150" eaLnBrk="1" fontAlgn="auto" hangingPunct="1">
              <a:spcBef>
                <a:spcPts val="0"/>
              </a:spcBef>
              <a:spcAft>
                <a:spcPts val="0"/>
              </a:spcAft>
              <a:defRPr/>
            </a:pPr>
            <a:endParaRPr lang="en-US" dirty="0" smtClean="0">
              <a:latin typeface="+mn-lt"/>
            </a:endParaRPr>
          </a:p>
          <a:p>
            <a:pPr indent="-57150">
              <a:defRPr/>
            </a:pPr>
            <a:endParaRPr lang="en-US" dirty="0" smtClean="0"/>
          </a:p>
          <a:p>
            <a:pPr indent="-57150">
              <a:defRPr/>
            </a:pPr>
            <a:r>
              <a:rPr lang="en-US" dirty="0" smtClean="0"/>
              <a:t>Please note:</a:t>
            </a:r>
          </a:p>
          <a:p>
            <a:pPr marL="114300" indent="-171450">
              <a:buFont typeface="Arial" panose="020B0604020202090204" pitchFamily="34" charset="0"/>
              <a:buChar char="•"/>
              <a:defRPr/>
            </a:pPr>
            <a:r>
              <a:rPr lang="en-US" dirty="0" smtClean="0"/>
              <a:t>In-patient hospitalization is defined as a formal admission to the in-patient service of a hospital or clinic for care or treatment. </a:t>
            </a:r>
          </a:p>
          <a:p>
            <a:pPr marL="114300" indent="-171450">
              <a:buFont typeface="Arial" panose="020B0604020202090204" pitchFamily="34" charset="0"/>
              <a:buChar char="•"/>
              <a:defRPr/>
            </a:pPr>
            <a:r>
              <a:rPr lang="en-US" dirty="0" smtClean="0"/>
              <a:t>Only fatalities occurring within 30 days of the work-related incident must be reported.</a:t>
            </a:r>
          </a:p>
          <a:p>
            <a:pPr marL="114300" indent="-171450">
              <a:buFont typeface="Arial" panose="020B0604020202090204" pitchFamily="34" charset="0"/>
              <a:buChar char="•"/>
              <a:defRPr/>
            </a:pPr>
            <a:r>
              <a:rPr lang="en-US" dirty="0" smtClean="0"/>
              <a:t>Only in-patient hospitalizations, amputations, or losses of an eye occurring within 24 hours of the work-related incident must be reported.</a:t>
            </a:r>
          </a:p>
          <a:p>
            <a:pPr marL="114300" indent="-171450">
              <a:buFont typeface="Arial" panose="020B0604020202090204" pitchFamily="34" charset="0"/>
              <a:buChar char="•"/>
              <a:defRPr/>
            </a:pPr>
            <a:endParaRPr lang="en-US" dirty="0" smtClean="0"/>
          </a:p>
          <a:p>
            <a:pPr>
              <a:defRPr/>
            </a:pPr>
            <a:r>
              <a:rPr lang="en-US" dirty="0" smtClean="0"/>
              <a:t>Employers do not have to report an event if:</a:t>
            </a:r>
          </a:p>
          <a:p>
            <a:pPr marL="171450" indent="-171450">
              <a:buFont typeface="Arial" panose="020B0604020202090204" pitchFamily="34" charset="0"/>
              <a:buChar char="•"/>
              <a:defRPr/>
            </a:pPr>
            <a:r>
              <a:rPr lang="en-US" dirty="0" smtClean="0"/>
              <a:t>It resulted from a motor vehicle accident on a public street or highway, except in a construction work zone (employers </a:t>
            </a:r>
            <a:r>
              <a:rPr lang="en-US" b="1" dirty="0" smtClean="0"/>
              <a:t>must report </a:t>
            </a:r>
            <a:r>
              <a:rPr lang="en-US" dirty="0" smtClean="0"/>
              <a:t>the event if it happened in a construction work zone).</a:t>
            </a:r>
          </a:p>
          <a:p>
            <a:pPr marL="171450" indent="-171450">
              <a:buFont typeface="Arial" panose="020B0604020202090204" pitchFamily="34" charset="0"/>
              <a:buChar char="•"/>
              <a:defRPr/>
            </a:pPr>
            <a:r>
              <a:rPr lang="en-US" dirty="0" smtClean="0"/>
              <a:t>It occurred on a commercial or public transportation system (e.g. airplane, subway, bus, ferry, street car, light rail, train).</a:t>
            </a:r>
          </a:p>
          <a:p>
            <a:pPr marL="171450" indent="-171450">
              <a:buFont typeface="Arial" panose="020B0604020202090204" pitchFamily="34" charset="0"/>
              <a:buChar char="•"/>
              <a:defRPr/>
            </a:pPr>
            <a:r>
              <a:rPr lang="en-US" dirty="0" smtClean="0"/>
              <a:t>It occurred more than 30 days after the work-related fatality or more than 24 hours after the work-related in-patient hospitalization, amputation, or loss of an eye.</a:t>
            </a:r>
          </a:p>
          <a:p>
            <a:pPr marL="171450" indent="-171450">
              <a:buFont typeface="Arial" panose="020B0604020202090204" pitchFamily="34" charset="0"/>
              <a:buChar char="•"/>
              <a:defRPr/>
            </a:pPr>
            <a:r>
              <a:rPr lang="en-US" dirty="0" smtClean="0"/>
              <a:t>If the in-patient hospitalization was for diagnostic testing or observation only. </a:t>
            </a:r>
          </a:p>
          <a:p>
            <a:pPr marL="171450" indent="-171450">
              <a:buFont typeface="Arial" panose="020B0604020202090204" pitchFamily="34" charset="0"/>
              <a:buChar char="•"/>
              <a:defRPr/>
            </a:pPr>
            <a:endParaRPr lang="en-US" dirty="0" smtClean="0"/>
          </a:p>
          <a:p>
            <a:pPr eaLnBrk="1" fontAlgn="auto" hangingPunct="1">
              <a:spcBef>
                <a:spcPts val="0"/>
              </a:spcBef>
              <a:spcAft>
                <a:spcPts val="0"/>
              </a:spcAft>
              <a:buFont typeface="Arial" panose="020B0604020202090204" pitchFamily="34" charset="0"/>
              <a:buNone/>
              <a:defRPr/>
            </a:pPr>
            <a:r>
              <a:rPr lang="en-US" dirty="0" smtClean="0">
                <a:latin typeface="+mn-lt"/>
              </a:rPr>
              <a:t>We will not respond to every report with an on-site inspection. We expect to address many of the reports through other types of investigations, but we will engage with employers whose workers have been hurt. We are developing the process to determine which incidents to inspect and which to handle using other types of investigations and interventions.</a:t>
            </a:r>
          </a:p>
          <a:p>
            <a:pPr marL="171450" indent="-171450">
              <a:buFont typeface="Arial" panose="020B0604020202090204" pitchFamily="34" charset="0"/>
              <a:buChar char="•"/>
              <a:defRPr/>
            </a:pPr>
            <a:endParaRPr lang="en-US" dirty="0" smtClean="0"/>
          </a:p>
          <a:p>
            <a:pPr marL="171450" indent="-171450">
              <a:buFont typeface="Arial" panose="020B0604020202090204" pitchFamily="34" charset="0"/>
              <a:buChar char="•"/>
              <a:defRPr/>
            </a:pPr>
            <a:endParaRPr lang="en-US" dirty="0" smtClean="0"/>
          </a:p>
        </p:txBody>
      </p:sp>
      <p:sp>
        <p:nvSpPr>
          <p:cNvPr id="40964" name="Slide Number Placeholder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052F9C53-99D2-46FD-B22E-3CC57465A636}" type="slidenum">
              <a:rPr kumimoji="0" lang="en-US" altLang="en-US"/>
              <a:pPr eaLnBrk="1" hangingPunct="1">
                <a:spcBef>
                  <a:spcPct val="0"/>
                </a:spcBef>
              </a:pPr>
              <a:t>10</a:t>
            </a:fld>
            <a:endParaRPr kumimoji="0" lang="en-US" altLang="en-US"/>
          </a:p>
        </p:txBody>
      </p:sp>
    </p:spTree>
    <p:extLst>
      <p:ext uri="{BB962C8B-B14F-4D97-AF65-F5344CB8AC3E}">
        <p14:creationId xmlns:p14="http://schemas.microsoft.com/office/powerpoint/2010/main" val="20283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07B2325F-8871-4E8C-8AA2-B494C09F54E3}" type="slidenum">
              <a:rPr kumimoji="0" lang="en-US" altLang="en-US"/>
              <a:pPr eaLnBrk="1" hangingPunct="1">
                <a:spcBef>
                  <a:spcPct val="0"/>
                </a:spcBef>
              </a:pPr>
              <a:t>11</a:t>
            </a:fld>
            <a:endParaRPr kumimoji="0"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smtClean="0">
                <a:cs typeface="Times New Roman" panose="02020603050405020304" pitchFamily="18" charset="0"/>
              </a:rPr>
              <a:t>Employers must report fatality and catastrophe incidents to OSHA within 8 hours, verbally discussing the case with OSHA.  The case can be called in to the local area office or phoned in to 1-800-321-OSHA.</a:t>
            </a:r>
          </a:p>
          <a:p>
            <a:r>
              <a:rPr lang="en-US" altLang="en-US" smtClean="0">
                <a:cs typeface="Times New Roman" panose="02020603050405020304" pitchFamily="18" charset="0"/>
              </a:rPr>
              <a:t>Cases may be recordable but not reportable, for example, a fatality due to a motor vehicle accident on a public highway does not have to be reported within 8 hours, but it is a recordable fatality on the 300 Log.</a:t>
            </a:r>
            <a:r>
              <a:rPr lang="en-US" altLang="en-US" smtClean="0"/>
              <a:t> </a:t>
            </a:r>
          </a:p>
          <a:p>
            <a:endParaRPr lang="en-US" altLang="en-US" smtClean="0"/>
          </a:p>
          <a:p>
            <a:endParaRPr lang="en-US" altLang="en-US" smtClean="0"/>
          </a:p>
        </p:txBody>
      </p:sp>
    </p:spTree>
    <p:extLst>
      <p:ext uri="{BB962C8B-B14F-4D97-AF65-F5344CB8AC3E}">
        <p14:creationId xmlns:p14="http://schemas.microsoft.com/office/powerpoint/2010/main" val="245185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3FCF483-9C60-4DB0-898B-5CDEB7D212E5}" type="slidenum">
              <a:rPr lang="en-US" altLang="en-US">
                <a:latin typeface="Times New Roman" panose="02020603050405020304" pitchFamily="18" charset="0"/>
              </a:rPr>
              <a:pPr eaLnBrk="1" hangingPunct="1">
                <a:spcBef>
                  <a:spcPct val="0"/>
                </a:spcBef>
              </a:pPr>
              <a:t>38</a:t>
            </a:fld>
            <a:endParaRPr lang="en-US" altLang="en-US" dirty="0">
              <a:latin typeface="Times New Roman" panose="02020603050405020304" pitchFamily="18" charset="0"/>
            </a:endParaRPr>
          </a:p>
        </p:txBody>
      </p:sp>
      <p:sp>
        <p:nvSpPr>
          <p:cNvPr id="60419" name="Rectangle 7"/>
          <p:cNvSpPr txBox="1">
            <a:spLocks noGrp="1" noChangeArrowheads="1"/>
          </p:cNvSpPr>
          <p:nvPr/>
        </p:nvSpPr>
        <p:spPr bwMode="auto">
          <a:xfrm>
            <a:off x="3889375" y="8831263"/>
            <a:ext cx="29686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3" tIns="45356" rIns="90713" bIns="45356" anchor="b"/>
          <a:lstStyle>
            <a:lvl1pPr defTabSz="906463" eaLnBrk="0" hangingPunct="0">
              <a:spcBef>
                <a:spcPct val="30000"/>
              </a:spcBef>
              <a:defRPr sz="1200">
                <a:solidFill>
                  <a:schemeClr val="tx1"/>
                </a:solidFill>
                <a:latin typeface="Arial" panose="020B0604020202020204" pitchFamily="34" charset="0"/>
              </a:defRPr>
            </a:lvl1pPr>
            <a:lvl2pPr marL="752475" indent="-288925" defTabSz="906463" eaLnBrk="0" hangingPunct="0">
              <a:spcBef>
                <a:spcPct val="30000"/>
              </a:spcBef>
              <a:defRPr sz="1200">
                <a:solidFill>
                  <a:schemeClr val="tx1"/>
                </a:solidFill>
                <a:latin typeface="Arial" panose="020B0604020202020204" pitchFamily="34" charset="0"/>
              </a:defRPr>
            </a:lvl2pPr>
            <a:lvl3pPr marL="1157288" indent="-231775" defTabSz="906463" eaLnBrk="0" hangingPunct="0">
              <a:spcBef>
                <a:spcPct val="30000"/>
              </a:spcBef>
              <a:defRPr sz="1200">
                <a:solidFill>
                  <a:schemeClr val="tx1"/>
                </a:solidFill>
                <a:latin typeface="Arial" panose="020B0604020202020204" pitchFamily="34" charset="0"/>
              </a:defRPr>
            </a:lvl3pPr>
            <a:lvl4pPr marL="1620838" indent="-231775" defTabSz="906463" eaLnBrk="0" hangingPunct="0">
              <a:spcBef>
                <a:spcPct val="30000"/>
              </a:spcBef>
              <a:defRPr sz="1200">
                <a:solidFill>
                  <a:schemeClr val="tx1"/>
                </a:solidFill>
                <a:latin typeface="Arial" panose="020B0604020202020204" pitchFamily="34" charset="0"/>
              </a:defRPr>
            </a:lvl4pPr>
            <a:lvl5pPr marL="2082800" indent="-230188" defTabSz="906463" eaLnBrk="0" hangingPunct="0">
              <a:spcBef>
                <a:spcPct val="30000"/>
              </a:spcBef>
              <a:defRPr sz="1200">
                <a:solidFill>
                  <a:schemeClr val="tx1"/>
                </a:solidFill>
                <a:latin typeface="Arial" panose="020B0604020202020204" pitchFamily="34" charset="0"/>
              </a:defRPr>
            </a:lvl5pPr>
            <a:lvl6pPr marL="2540000" indent="-230188" defTabSz="90646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0646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0646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064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65E70F3-C66E-4CDE-8FE2-758154D06771}" type="slidenum">
              <a:rPr lang="en-US" altLang="en-US">
                <a:latin typeface="Times New Roman" panose="02020603050405020304" pitchFamily="18" charset="0"/>
              </a:rPr>
              <a:pPr algn="r" eaLnBrk="1" hangingPunct="1">
                <a:spcBef>
                  <a:spcPct val="0"/>
                </a:spcBef>
              </a:pPr>
              <a:t>38</a:t>
            </a:fld>
            <a:endParaRPr lang="en-US" altLang="en-US" dirty="0">
              <a:latin typeface="Times New Roman" panose="02020603050405020304" pitchFamily="18" charset="0"/>
            </a:endParaRPr>
          </a:p>
        </p:txBody>
      </p:sp>
      <p:sp>
        <p:nvSpPr>
          <p:cNvPr id="60420" name="Rectangle 2"/>
          <p:cNvSpPr>
            <a:spLocks noGrp="1" noRot="1" noChangeAspect="1" noChangeArrowheads="1" noTextEdit="1"/>
          </p:cNvSpPr>
          <p:nvPr>
            <p:ph type="sldImg"/>
          </p:nvPr>
        </p:nvSpPr>
        <p:spPr>
          <a:xfrm>
            <a:off x="1111250" y="696913"/>
            <a:ext cx="4645025" cy="3484562"/>
          </a:xfrm>
          <a:ln/>
        </p:spPr>
      </p:sp>
      <p:sp>
        <p:nvSpPr>
          <p:cNvPr id="60421" name="Rectangle 3"/>
          <p:cNvSpPr>
            <a:spLocks noGrp="1" noChangeArrowheads="1"/>
          </p:cNvSpPr>
          <p:nvPr>
            <p:ph type="body" idx="1"/>
          </p:nvPr>
        </p:nvSpPr>
        <p:spPr>
          <a:xfrm>
            <a:off x="912813" y="4416425"/>
            <a:ext cx="50323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3" tIns="45356" rIns="90713" bIns="45356"/>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3694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sz="1200">
                <a:solidFill>
                  <a:schemeClr val="tx1"/>
                </a:solidFill>
                <a:latin typeface="Arial" panose="020B0604020202020204" pitchFamily="34" charset="0"/>
                <a:ea typeface="MS PGothic" panose="020B0600070205080204" pitchFamily="34" charset="-128"/>
              </a:defRPr>
            </a:lvl1pPr>
            <a:lvl2pPr marL="741363" indent="-284163" defTabSz="877888">
              <a:spcBef>
                <a:spcPct val="30000"/>
              </a:spcBef>
              <a:defRPr sz="1200">
                <a:solidFill>
                  <a:schemeClr val="tx1"/>
                </a:solidFill>
                <a:latin typeface="Arial" panose="020B0604020202020204" pitchFamily="34" charset="0"/>
                <a:ea typeface="MS PGothic" panose="020B0600070205080204" pitchFamily="34" charset="-128"/>
              </a:defRPr>
            </a:lvl2pPr>
            <a:lvl3pPr marL="1141413" indent="-227013" defTabSz="877888">
              <a:spcBef>
                <a:spcPct val="30000"/>
              </a:spcBef>
              <a:defRPr sz="1200">
                <a:solidFill>
                  <a:schemeClr val="tx1"/>
                </a:solidFill>
                <a:latin typeface="Arial" panose="020B0604020202020204" pitchFamily="34" charset="0"/>
                <a:ea typeface="MS PGothic" panose="020B0600070205080204" pitchFamily="34" charset="-128"/>
              </a:defRPr>
            </a:lvl3pPr>
            <a:lvl4pPr marL="1598613" indent="-227013" defTabSz="877888">
              <a:spcBef>
                <a:spcPct val="30000"/>
              </a:spcBef>
              <a:defRPr sz="1200">
                <a:solidFill>
                  <a:schemeClr val="tx1"/>
                </a:solidFill>
                <a:latin typeface="Arial" panose="020B0604020202020204" pitchFamily="34" charset="0"/>
                <a:ea typeface="MS PGothic" panose="020B0600070205080204" pitchFamily="34" charset="-128"/>
              </a:defRPr>
            </a:lvl4pPr>
            <a:lvl5pPr marL="2055813" indent="-227013" defTabSz="877888">
              <a:spcBef>
                <a:spcPct val="30000"/>
              </a:spcBef>
              <a:defRPr sz="1200">
                <a:solidFill>
                  <a:schemeClr val="tx1"/>
                </a:solidFill>
                <a:latin typeface="Arial" panose="020B0604020202020204" pitchFamily="34" charset="0"/>
                <a:ea typeface="MS PGothic" panose="020B0600070205080204" pitchFamily="34" charset="-128"/>
              </a:defRPr>
            </a:lvl5pPr>
            <a:lvl6pPr marL="2513013" indent="-227013" defTabSz="8778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0213" indent="-227013" defTabSz="8778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7413" indent="-227013" defTabSz="8778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4613" indent="-227013" defTabSz="8778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B7BD70C-B1C7-4A0E-8192-F39AE35F0294}"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398304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fld id="{9505CB53-ADB6-3642-827B-3EFBBB2DBE0A}" type="slidenum">
              <a:rPr lang="en-US"/>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5893" y="8683010"/>
            <a:ext cx="2970570" cy="4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1" tIns="43229" rIns="86461" bIns="43229" anchor="b"/>
          <a:lstStyle>
            <a:lvl1pPr defTabSz="879475" eaLnBrk="0" hangingPunct="0">
              <a:spcBef>
                <a:spcPct val="30000"/>
              </a:spcBef>
              <a:defRPr sz="1200">
                <a:solidFill>
                  <a:schemeClr val="tx1"/>
                </a:solidFill>
                <a:latin typeface="Arial" charset="0"/>
                <a:ea typeface="ＭＳ Ｐゴシック" pitchFamily="28" charset="-128"/>
              </a:defRPr>
            </a:lvl1pPr>
            <a:lvl2pPr marL="742950" indent="-285750" defTabSz="879475" eaLnBrk="0" hangingPunct="0">
              <a:spcBef>
                <a:spcPct val="30000"/>
              </a:spcBef>
              <a:defRPr sz="1200">
                <a:solidFill>
                  <a:schemeClr val="tx1"/>
                </a:solidFill>
                <a:latin typeface="Arial" charset="0"/>
                <a:ea typeface="ＭＳ Ｐゴシック" pitchFamily="28" charset="-128"/>
              </a:defRPr>
            </a:lvl2pPr>
            <a:lvl3pPr marL="1143000" indent="-228600" defTabSz="879475" eaLnBrk="0" hangingPunct="0">
              <a:spcBef>
                <a:spcPct val="30000"/>
              </a:spcBef>
              <a:defRPr sz="1200">
                <a:solidFill>
                  <a:schemeClr val="tx1"/>
                </a:solidFill>
                <a:latin typeface="Arial" charset="0"/>
                <a:ea typeface="ＭＳ Ｐゴシック" pitchFamily="28" charset="-128"/>
              </a:defRPr>
            </a:lvl3pPr>
            <a:lvl4pPr marL="1600200" indent="-228600" defTabSz="879475" eaLnBrk="0" hangingPunct="0">
              <a:spcBef>
                <a:spcPct val="30000"/>
              </a:spcBef>
              <a:defRPr sz="1200">
                <a:solidFill>
                  <a:schemeClr val="tx1"/>
                </a:solidFill>
                <a:latin typeface="Arial" charset="0"/>
                <a:ea typeface="ＭＳ Ｐゴシック" pitchFamily="28" charset="-128"/>
              </a:defRPr>
            </a:lvl4pPr>
            <a:lvl5pPr marL="2057400" indent="-228600" defTabSz="879475" eaLnBrk="0" hangingPunct="0">
              <a:spcBef>
                <a:spcPct val="30000"/>
              </a:spcBef>
              <a:defRPr sz="1200">
                <a:solidFill>
                  <a:schemeClr val="tx1"/>
                </a:solidFill>
                <a:latin typeface="Arial" charset="0"/>
                <a:ea typeface="ＭＳ Ｐゴシック" pitchFamily="28" charset="-128"/>
              </a:defRPr>
            </a:lvl5pPr>
            <a:lvl6pPr marL="25146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6pPr>
            <a:lvl7pPr marL="29718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7pPr>
            <a:lvl8pPr marL="34290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8pPr>
            <a:lvl9pPr marL="38862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9pPr>
          </a:lstStyle>
          <a:p>
            <a:pPr algn="r" eaLnBrk="1" hangingPunct="1">
              <a:spcBef>
                <a:spcPct val="0"/>
              </a:spcBef>
            </a:pPr>
            <a:fld id="{84A022D8-5D66-41C3-A271-662A43675578}" type="slidenum">
              <a:rPr lang="en-US" altLang="en-US"/>
              <a:pPr algn="r" eaLnBrk="1" hangingPunct="1">
                <a:spcBef>
                  <a:spcPct val="0"/>
                </a:spcBef>
              </a:pPr>
              <a:t>42</a:t>
            </a:fld>
            <a:endParaRPr lang="en-US" altLang="en-US" dirty="0"/>
          </a:p>
        </p:txBody>
      </p:sp>
      <p:sp>
        <p:nvSpPr>
          <p:cNvPr id="77827" name="Rectangle 7"/>
          <p:cNvSpPr txBox="1">
            <a:spLocks noGrp="1" noChangeArrowheads="1"/>
          </p:cNvSpPr>
          <p:nvPr/>
        </p:nvSpPr>
        <p:spPr bwMode="auto">
          <a:xfrm>
            <a:off x="3885893" y="8681463"/>
            <a:ext cx="2970570" cy="46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44" tIns="43222" rIns="86444" bIns="43222" anchor="b"/>
          <a:lstStyle>
            <a:lvl1pPr defTabSz="879475" eaLnBrk="0" hangingPunct="0">
              <a:spcBef>
                <a:spcPct val="30000"/>
              </a:spcBef>
              <a:defRPr sz="1200">
                <a:solidFill>
                  <a:schemeClr val="tx1"/>
                </a:solidFill>
                <a:latin typeface="Arial" charset="0"/>
                <a:ea typeface="ＭＳ Ｐゴシック" pitchFamily="28" charset="-128"/>
              </a:defRPr>
            </a:lvl1pPr>
            <a:lvl2pPr marL="742950" indent="-285750" defTabSz="879475" eaLnBrk="0" hangingPunct="0">
              <a:spcBef>
                <a:spcPct val="30000"/>
              </a:spcBef>
              <a:defRPr sz="1200">
                <a:solidFill>
                  <a:schemeClr val="tx1"/>
                </a:solidFill>
                <a:latin typeface="Arial" charset="0"/>
                <a:ea typeface="ＭＳ Ｐゴシック" pitchFamily="28" charset="-128"/>
              </a:defRPr>
            </a:lvl2pPr>
            <a:lvl3pPr marL="1143000" indent="-228600" defTabSz="879475" eaLnBrk="0" hangingPunct="0">
              <a:spcBef>
                <a:spcPct val="30000"/>
              </a:spcBef>
              <a:defRPr sz="1200">
                <a:solidFill>
                  <a:schemeClr val="tx1"/>
                </a:solidFill>
                <a:latin typeface="Arial" charset="0"/>
                <a:ea typeface="ＭＳ Ｐゴシック" pitchFamily="28" charset="-128"/>
              </a:defRPr>
            </a:lvl3pPr>
            <a:lvl4pPr marL="1600200" indent="-228600" defTabSz="879475" eaLnBrk="0" hangingPunct="0">
              <a:spcBef>
                <a:spcPct val="30000"/>
              </a:spcBef>
              <a:defRPr sz="1200">
                <a:solidFill>
                  <a:schemeClr val="tx1"/>
                </a:solidFill>
                <a:latin typeface="Arial" charset="0"/>
                <a:ea typeface="ＭＳ Ｐゴシック" pitchFamily="28" charset="-128"/>
              </a:defRPr>
            </a:lvl4pPr>
            <a:lvl5pPr marL="2057400" indent="-228600" defTabSz="879475" eaLnBrk="0" hangingPunct="0">
              <a:spcBef>
                <a:spcPct val="30000"/>
              </a:spcBef>
              <a:defRPr sz="1200">
                <a:solidFill>
                  <a:schemeClr val="tx1"/>
                </a:solidFill>
                <a:latin typeface="Arial" charset="0"/>
                <a:ea typeface="ＭＳ Ｐゴシック" pitchFamily="28" charset="-128"/>
              </a:defRPr>
            </a:lvl5pPr>
            <a:lvl6pPr marL="25146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6pPr>
            <a:lvl7pPr marL="29718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7pPr>
            <a:lvl8pPr marL="34290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8pPr>
            <a:lvl9pPr marL="3886200" indent="-228600" defTabSz="879475" eaLnBrk="0" fontAlgn="base" hangingPunct="0">
              <a:spcBef>
                <a:spcPct val="30000"/>
              </a:spcBef>
              <a:spcAft>
                <a:spcPct val="0"/>
              </a:spcAft>
              <a:defRPr sz="1200">
                <a:solidFill>
                  <a:schemeClr val="tx1"/>
                </a:solidFill>
                <a:latin typeface="Arial" charset="0"/>
                <a:ea typeface="ＭＳ Ｐゴシック" pitchFamily="28" charset="-128"/>
              </a:defRPr>
            </a:lvl9pPr>
          </a:lstStyle>
          <a:p>
            <a:pPr algn="r" eaLnBrk="1" hangingPunct="1">
              <a:spcBef>
                <a:spcPct val="0"/>
              </a:spcBef>
            </a:pPr>
            <a:fld id="{39D5D4D8-35A0-4223-8CCD-60645AD0DED8}" type="slidenum">
              <a:rPr lang="en-US" altLang="en-US" sz="1100"/>
              <a:pPr algn="r" eaLnBrk="1" hangingPunct="1">
                <a:spcBef>
                  <a:spcPct val="0"/>
                </a:spcBef>
              </a:pPr>
              <a:t>42</a:t>
            </a:fld>
            <a:endParaRPr lang="en-US" altLang="en-US" sz="1100" dirty="0"/>
          </a:p>
        </p:txBody>
      </p:sp>
      <p:sp>
        <p:nvSpPr>
          <p:cNvPr id="77828" name="Rectangle 2"/>
          <p:cNvSpPr>
            <a:spLocks noGrp="1" noRot="1" noChangeAspect="1" noChangeArrowheads="1" noTextEdit="1"/>
          </p:cNvSpPr>
          <p:nvPr>
            <p:ph type="sldImg"/>
          </p:nvPr>
        </p:nvSpPr>
        <p:spPr>
          <a:xfrm>
            <a:off x="1144588" y="687388"/>
            <a:ext cx="4567237" cy="3427412"/>
          </a:xfrm>
          <a:ln/>
        </p:spPr>
      </p:sp>
      <p:sp>
        <p:nvSpPr>
          <p:cNvPr id="77829" name="Rectangle 3"/>
          <p:cNvSpPr>
            <a:spLocks noGrp="1" noChangeArrowheads="1"/>
          </p:cNvSpPr>
          <p:nvPr>
            <p:ph type="body" idx="1"/>
          </p:nvPr>
        </p:nvSpPr>
        <p:spPr>
          <a:xfrm>
            <a:off x="684570" y="4343826"/>
            <a:ext cx="5490399" cy="4113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44" tIns="43222" rIns="86444" bIns="43222"/>
          <a:lstStyle/>
          <a:p>
            <a:pPr eaLnBrk="1" hangingPunct="1"/>
            <a:r>
              <a:rPr lang="en-US" altLang="en-US" dirty="0" smtClean="0">
                <a:latin typeface="Arial" charset="0"/>
              </a:rPr>
              <a:t>Brief over disclaimer.</a:t>
            </a:r>
          </a:p>
        </p:txBody>
      </p:sp>
    </p:spTree>
    <p:extLst>
      <p:ext uri="{BB962C8B-B14F-4D97-AF65-F5344CB8AC3E}">
        <p14:creationId xmlns:p14="http://schemas.microsoft.com/office/powerpoint/2010/main" val="119244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a:prstGeom prst="rect">
            <a:avLst/>
          </a:prstGeom>
        </p:spPr>
        <p:txBody>
          <a:bodyPr anchor="ctr"/>
          <a:lstStyle>
            <a:lvl1pPr>
              <a:defRPr>
                <a:solidFill>
                  <a:srgbClr val="182C8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5" name="Straight Connector 4"/>
          <p:cNvCxnSpPr/>
          <p:nvPr userDrawn="1"/>
        </p:nvCxnSpPr>
        <p:spPr>
          <a:xfrm>
            <a:off x="1524000" y="3733800"/>
            <a:ext cx="6096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34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49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26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nchor="ctr"/>
          <a:lstStyle>
            <a:lvl1pPr algn="l">
              <a:lnSpc>
                <a:spcPct val="90000"/>
              </a:lnSpc>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3763963"/>
          </a:xfrm>
          <a:prstGeom prst="rect">
            <a:avLst/>
          </a:prstGeom>
        </p:spPr>
        <p:txBody>
          <a:bodyPr/>
          <a:lstStyle>
            <a:lvl1pPr marL="342900" indent="-342900">
              <a:buClr>
                <a:srgbClr val="0070C0"/>
              </a:buClr>
              <a:buFont typeface="Wingdings" charset="2"/>
              <a:buChar char="§"/>
              <a:defRPr/>
            </a:lvl1pPr>
            <a:lvl3pPr>
              <a:buClr>
                <a:srgbClr val="0070C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6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182C8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a:prstGeom prst="rect">
            <a:avLst/>
          </a:prstGeom>
        </p:spPr>
        <p:txBody>
          <a:bodyPr anchor="ctr"/>
          <a:lstStyle>
            <a:lvl1pPr algn="l">
              <a:lnSpc>
                <a:spcPct val="90000"/>
              </a:lnSpc>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11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a:prstGeom prst="rect">
            <a:avLst/>
          </a:prstGeom>
        </p:spPr>
        <p:txBody>
          <a:bodyPr anchor="ctr"/>
          <a:lstStyle>
            <a:lvl1pPr algn="l">
              <a:lnSpc>
                <a:spcPct val="90000"/>
              </a:lnSpc>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19350"/>
            <a:ext cx="4040188"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059112"/>
            <a:ext cx="4040188"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19350"/>
            <a:ext cx="4041775"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059112"/>
            <a:ext cx="4041775"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00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a:prstGeom prst="rect">
            <a:avLst/>
          </a:prstGeom>
        </p:spPr>
        <p:txBody>
          <a:bodyPr anchor="ctr"/>
          <a:lstStyle>
            <a:lvl1pPr algn="l">
              <a:lnSpc>
                <a:spcPct val="90000"/>
              </a:lnSpc>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63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8229600" cy="1143000"/>
          </a:xfrm>
          <a:prstGeom prst="rect">
            <a:avLst/>
          </a:prstGeom>
        </p:spPr>
        <p:txBody>
          <a:bodyPr/>
          <a:lstStyle>
            <a:lvl1pPr>
              <a:defRPr/>
            </a:lvl1pPr>
          </a:lstStyle>
          <a:p>
            <a:r>
              <a:rPr lang="en-US" dirty="0" smtClean="0"/>
              <a:t>OSHA</a:t>
            </a:r>
            <a:endParaRPr lang="en-US" dirty="0"/>
          </a:p>
        </p:txBody>
      </p:sp>
    </p:spTree>
    <p:extLst>
      <p:ext uri="{BB962C8B-B14F-4D97-AF65-F5344CB8AC3E}">
        <p14:creationId xmlns:p14="http://schemas.microsoft.com/office/powerpoint/2010/main" val="148416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975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4" cstate="email">
            <a:extLst>
              <a:ext uri="{28A0092B-C50C-407E-A947-70E740481C1C}">
                <a14:useLocalDpi xmlns:a14="http://schemas.microsoft.com/office/drawing/2010/main" val="0"/>
              </a:ext>
            </a:extLst>
          </a:blip>
          <a:stretch>
            <a:fillRect/>
          </a:stretch>
        </p:blipFill>
        <p:spPr bwMode="auto">
          <a:xfrm>
            <a:off x="6934200" y="6248400"/>
            <a:ext cx="1905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5" cstate="email">
            <a:extLst>
              <a:ext uri="{28A0092B-C50C-407E-A947-70E740481C1C}">
                <a14:useLocalDpi xmlns:a14="http://schemas.microsoft.com/office/drawing/2010/main" val="0"/>
              </a:ext>
            </a:extLst>
          </a:blip>
          <a:srcRect r="4762"/>
          <a:stretch/>
        </p:blipFill>
        <p:spPr>
          <a:xfrm>
            <a:off x="-2" y="0"/>
            <a:ext cx="9171432" cy="2216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ederalregister.gov/documents/2019/01/25/2019-00101/tracking-of-workplace-injuries-and-illness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228600" y="2133600"/>
            <a:ext cx="8737600" cy="4425950"/>
          </a:xfrm>
          <a:prstGeom prst="rect">
            <a:avLst/>
          </a:prstGeom>
          <a:noFill/>
          <a:ln w="12700">
            <a:noFill/>
            <a:miter lim="800000"/>
            <a:headEnd type="none" w="sm" len="sm"/>
            <a:tailEnd type="none" w="sm" len="sm"/>
          </a:ln>
          <a:effec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900" b="1" dirty="0" smtClean="0">
                <a:latin typeface="Times New Roman" pitchFamily="18" charset="0"/>
              </a:rPr>
              <a:t>This information has been developed by an OSHA Compliance Assistance Specialist and is intended to assist employers, workers, and others as they strive to improve workplace health and safety.  While we attempt to thoroughly address specific topics,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a:t>
            </a:r>
            <a:r>
              <a:rPr lang="ja-JP" altLang="en-US" sz="1900" b="1" dirty="0" smtClean="0">
                <a:latin typeface="Times New Roman" pitchFamily="18" charset="0"/>
              </a:rPr>
              <a:t>’</a:t>
            </a:r>
            <a:r>
              <a:rPr lang="en-US" altLang="ja-JP" sz="1900" b="1" dirty="0" smtClean="0">
                <a:latin typeface="Times New Roman" pitchFamily="18" charset="0"/>
              </a:rPr>
              <a:t>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a:t>
            </a:r>
            <a:r>
              <a:rPr lang="ja-JP" altLang="en-US" sz="1900" b="1" dirty="0" smtClean="0">
                <a:latin typeface="Times New Roman" pitchFamily="18" charset="0"/>
              </a:rPr>
              <a:t>’</a:t>
            </a:r>
            <a:r>
              <a:rPr lang="en-US" altLang="ja-JP" sz="1900" b="1" dirty="0" smtClean="0">
                <a:latin typeface="Times New Roman" pitchFamily="18" charset="0"/>
              </a:rPr>
              <a:t>s website at www.osha.gov</a:t>
            </a:r>
            <a:r>
              <a:rPr lang="en-US" altLang="ja-JP" sz="1900" b="1" dirty="0" smtClean="0">
                <a:effectLst>
                  <a:outerShdw blurRad="38100" dist="38100" dir="2700000" algn="tl">
                    <a:srgbClr val="C0C0C0"/>
                  </a:outerShdw>
                </a:effectLst>
                <a:latin typeface="Times New Roman" pitchFamily="18" charset="0"/>
              </a:rPr>
              <a:t>.</a:t>
            </a:r>
            <a:endParaRPr lang="en-US" altLang="en-US" sz="1900" b="1" dirty="0" smtClean="0">
              <a:effectLst>
                <a:outerShdw blurRad="38100" dist="38100" dir="2700000" algn="tl">
                  <a:srgbClr val="C0C0C0"/>
                </a:outerShdw>
              </a:effectLst>
              <a:latin typeface="Times New Roman" pitchFamily="18" charset="0"/>
            </a:endParaRPr>
          </a:p>
        </p:txBody>
      </p:sp>
      <p:sp>
        <p:nvSpPr>
          <p:cNvPr id="52227" name="Text Box 3"/>
          <p:cNvSpPr txBox="1">
            <a:spLocks noChangeArrowheads="1"/>
          </p:cNvSpPr>
          <p:nvPr/>
        </p:nvSpPr>
        <p:spPr bwMode="auto">
          <a:xfrm>
            <a:off x="1524000" y="4572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28" charset="-128"/>
              </a:defRPr>
            </a:lvl1pPr>
            <a:lvl2pPr marL="742950" indent="-285750" eaLnBrk="0" hangingPunct="0">
              <a:spcBef>
                <a:spcPct val="20000"/>
              </a:spcBef>
              <a:buChar char="–"/>
              <a:defRPr sz="2800">
                <a:solidFill>
                  <a:schemeClr val="tx1"/>
                </a:solidFill>
                <a:latin typeface="Arial" charset="0"/>
                <a:ea typeface="ＭＳ Ｐゴシック" pitchFamily="28" charset="-128"/>
              </a:defRPr>
            </a:lvl2pPr>
            <a:lvl3pPr marL="1143000" indent="-228600" eaLnBrk="0" hangingPunct="0">
              <a:spcBef>
                <a:spcPct val="20000"/>
              </a:spcBef>
              <a:buChar char="•"/>
              <a:defRPr sz="2400">
                <a:solidFill>
                  <a:schemeClr val="tx1"/>
                </a:solidFill>
                <a:latin typeface="Arial" charset="0"/>
                <a:ea typeface="ＭＳ Ｐゴシック" pitchFamily="28" charset="-128"/>
              </a:defRPr>
            </a:lvl3pPr>
            <a:lvl4pPr marL="1600200" indent="-228600" eaLnBrk="0" hangingPunct="0">
              <a:spcBef>
                <a:spcPct val="20000"/>
              </a:spcBef>
              <a:buChar char="–"/>
              <a:defRPr sz="2000">
                <a:solidFill>
                  <a:schemeClr val="tx1"/>
                </a:solidFill>
                <a:latin typeface="Arial" charset="0"/>
                <a:ea typeface="ＭＳ Ｐゴシック" pitchFamily="28" charset="-128"/>
              </a:defRPr>
            </a:lvl4pPr>
            <a:lvl5pPr marL="2057400" indent="-228600" eaLnBrk="0" hangingPunct="0">
              <a:spcBef>
                <a:spcPct val="20000"/>
              </a:spcBef>
              <a:buChar char="»"/>
              <a:defRPr sz="2000">
                <a:solidFill>
                  <a:schemeClr val="tx1"/>
                </a:solidFill>
                <a:latin typeface="Arial" charset="0"/>
                <a:ea typeface="ＭＳ Ｐゴシック" pitchFamily="28"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9pPr>
          </a:lstStyle>
          <a:p>
            <a:pPr algn="ctr">
              <a:spcBef>
                <a:spcPct val="0"/>
              </a:spcBef>
              <a:buFontTx/>
              <a:buNone/>
            </a:pPr>
            <a:r>
              <a:rPr lang="en-US" altLang="en-US" sz="4000" b="1" u="sng" dirty="0">
                <a:solidFill>
                  <a:srgbClr val="FF0000"/>
                </a:solidFill>
                <a:latin typeface="Times New Roman" charset="0"/>
              </a:rPr>
              <a:t>DISCLAIMER</a:t>
            </a:r>
          </a:p>
        </p:txBody>
      </p:sp>
    </p:spTree>
    <p:extLst>
      <p:ext uri="{BB962C8B-B14F-4D97-AF65-F5344CB8AC3E}">
        <p14:creationId xmlns:p14="http://schemas.microsoft.com/office/powerpoint/2010/main" val="166007915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152400"/>
            <a:ext cx="8229600" cy="800100"/>
          </a:xfrm>
        </p:spPr>
        <p:txBody>
          <a:bodyPr/>
          <a:lstStyle/>
          <a:p>
            <a:r>
              <a:rPr lang="en-US" altLang="en-US" sz="3600" b="1" dirty="0" smtClean="0"/>
              <a:t>Expanded Reporting Requirements</a:t>
            </a:r>
          </a:p>
        </p:txBody>
      </p:sp>
      <p:sp>
        <p:nvSpPr>
          <p:cNvPr id="3" name="Content Placeholder 2"/>
          <p:cNvSpPr>
            <a:spLocks noGrp="1"/>
          </p:cNvSpPr>
          <p:nvPr>
            <p:ph idx="1"/>
          </p:nvPr>
        </p:nvSpPr>
        <p:spPr>
          <a:xfrm>
            <a:off x="304800" y="2362200"/>
            <a:ext cx="8229600" cy="5029200"/>
          </a:xfrm>
        </p:spPr>
        <p:txBody>
          <a:bodyPr>
            <a:normAutofit/>
          </a:bodyPr>
          <a:lstStyle/>
          <a:p>
            <a:pPr marL="0" indent="0">
              <a:buFont typeface="Wingdings" panose="05000000000000000000" pitchFamily="2" charset="2"/>
              <a:buNone/>
              <a:defRPr/>
            </a:pPr>
            <a:r>
              <a:rPr lang="en-US" sz="2400" dirty="0"/>
              <a:t>T</a:t>
            </a:r>
            <a:r>
              <a:rPr lang="en-US" sz="2400" dirty="0" smtClean="0"/>
              <a:t>he </a:t>
            </a:r>
            <a:r>
              <a:rPr lang="en-US" sz="2400" dirty="0"/>
              <a:t>rule expands the list of severe work-related injuries </a:t>
            </a:r>
            <a:r>
              <a:rPr lang="en-US" sz="2400" dirty="0" smtClean="0"/>
              <a:t>and illnesses that </a:t>
            </a:r>
            <a:r>
              <a:rPr lang="en-US" sz="2400" b="1" dirty="0"/>
              <a:t>all covered employers</a:t>
            </a:r>
            <a:r>
              <a:rPr lang="en-US" sz="2400" dirty="0"/>
              <a:t> must report to </a:t>
            </a:r>
            <a:r>
              <a:rPr lang="en-US" sz="2400" dirty="0" smtClean="0"/>
              <a:t>OSHA.</a:t>
            </a:r>
          </a:p>
          <a:p>
            <a:pPr marL="0" indent="0">
              <a:buFont typeface="Wingdings" panose="05000000000000000000" pitchFamily="2" charset="2"/>
              <a:buNone/>
              <a:defRPr/>
            </a:pPr>
            <a:endParaRPr lang="en-US" sz="1000" dirty="0" smtClean="0"/>
          </a:p>
          <a:p>
            <a:pPr>
              <a:defRPr/>
            </a:pPr>
            <a:r>
              <a:rPr lang="en-US" sz="2000" dirty="0" smtClean="0"/>
              <a:t>All  work-related fatalities </a:t>
            </a:r>
            <a:r>
              <a:rPr lang="en-US" sz="2000" dirty="0"/>
              <a:t>within 8 hours (same as current </a:t>
            </a:r>
            <a:r>
              <a:rPr lang="en-US" sz="2000" dirty="0" smtClean="0"/>
              <a:t>requirement)</a:t>
            </a:r>
            <a:endParaRPr lang="en-US" sz="2000" dirty="0"/>
          </a:p>
          <a:p>
            <a:pPr>
              <a:defRPr/>
            </a:pPr>
            <a:r>
              <a:rPr lang="en-US" sz="2000" dirty="0"/>
              <a:t>All </a:t>
            </a:r>
            <a:r>
              <a:rPr lang="en-US" sz="2000" dirty="0" smtClean="0"/>
              <a:t> work-related in-patient hospitalizations of one or more employees within 24 hours</a:t>
            </a:r>
            <a:endParaRPr lang="en-US" sz="2000" dirty="0"/>
          </a:p>
          <a:p>
            <a:pPr>
              <a:defRPr/>
            </a:pPr>
            <a:r>
              <a:rPr lang="en-US" sz="2000" dirty="0"/>
              <a:t>All </a:t>
            </a:r>
            <a:r>
              <a:rPr lang="en-US" sz="2000" dirty="0" smtClean="0"/>
              <a:t>work-related amputations within </a:t>
            </a:r>
            <a:r>
              <a:rPr lang="en-US" sz="2000" dirty="0"/>
              <a:t>24 </a:t>
            </a:r>
            <a:r>
              <a:rPr lang="en-US" sz="2000" dirty="0" smtClean="0"/>
              <a:t>hours</a:t>
            </a:r>
            <a:endParaRPr lang="en-US" sz="2000" dirty="0"/>
          </a:p>
          <a:p>
            <a:pPr>
              <a:defRPr/>
            </a:pPr>
            <a:r>
              <a:rPr lang="en-US" sz="2000" dirty="0"/>
              <a:t>All </a:t>
            </a:r>
            <a:r>
              <a:rPr lang="en-US" sz="2000" dirty="0" smtClean="0"/>
              <a:t> work-related losses </a:t>
            </a:r>
            <a:r>
              <a:rPr lang="en-US" sz="2000" dirty="0"/>
              <a:t>of an eye </a:t>
            </a:r>
            <a:r>
              <a:rPr lang="en-US" sz="2000" dirty="0" smtClean="0"/>
              <a:t>within </a:t>
            </a:r>
            <a:r>
              <a:rPr lang="en-US" sz="2000" dirty="0"/>
              <a:t>24 </a:t>
            </a:r>
            <a:r>
              <a:rPr lang="en-US" sz="2000" dirty="0" smtClean="0"/>
              <a:t>hours</a:t>
            </a:r>
          </a:p>
        </p:txBody>
      </p:sp>
    </p:spTree>
    <p:extLst>
      <p:ext uri="{BB962C8B-B14F-4D97-AF65-F5344CB8AC3E}">
        <p14:creationId xmlns:p14="http://schemas.microsoft.com/office/powerpoint/2010/main" val="901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noFill/>
        </p:spPr>
        <p:txBody>
          <a:bodyPr/>
          <a:lstStyle>
            <a:lvl1pPr eaLnBrk="0" hangingPunct="0">
              <a:spcBef>
                <a:spcPct val="20000"/>
              </a:spcBef>
              <a:buClr>
                <a:schemeClr val="accent2"/>
              </a:buClr>
              <a:buFont typeface="Wingdings" panose="05000000000000000000" pitchFamily="2" charset="2"/>
              <a:buChar char="w"/>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9pPr>
          </a:lstStyle>
          <a:p>
            <a:pPr eaLnBrk="1" hangingPunct="1">
              <a:spcBef>
                <a:spcPct val="0"/>
              </a:spcBef>
              <a:buClrTx/>
              <a:buFontTx/>
              <a:buNone/>
            </a:pPr>
            <a:fld id="{6A0DB34B-E975-47DC-8904-3451AAEB8BF2}" type="slidenum">
              <a:rPr lang="en-US" altLang="en-US" sz="1400">
                <a:solidFill>
                  <a:schemeClr val="folHlink"/>
                </a:solidFill>
                <a:latin typeface="Times New Roman" panose="02020603050405020304" pitchFamily="18" charset="0"/>
              </a:rPr>
              <a:pPr eaLnBrk="1" hangingPunct="1">
                <a:spcBef>
                  <a:spcPct val="0"/>
                </a:spcBef>
                <a:buClrTx/>
                <a:buFontTx/>
                <a:buNone/>
              </a:pPr>
              <a:t>11</a:t>
            </a:fld>
            <a:endParaRPr lang="en-US" altLang="en-US" sz="1400">
              <a:solidFill>
                <a:schemeClr val="folHlink"/>
              </a:solidFill>
              <a:latin typeface="Times New Roman" panose="02020603050405020304" pitchFamily="18" charset="0"/>
            </a:endParaRPr>
          </a:p>
        </p:txBody>
      </p:sp>
      <p:sp>
        <p:nvSpPr>
          <p:cNvPr id="14339" name="Rectangle 2"/>
          <p:cNvSpPr>
            <a:spLocks noGrp="1" noChangeArrowheads="1"/>
          </p:cNvSpPr>
          <p:nvPr>
            <p:ph type="title"/>
          </p:nvPr>
        </p:nvSpPr>
        <p:spPr>
          <a:xfrm>
            <a:off x="152400" y="152400"/>
            <a:ext cx="9144000" cy="1143000"/>
          </a:xfrm>
        </p:spPr>
        <p:txBody>
          <a:bodyPr/>
          <a:lstStyle/>
          <a:p>
            <a:pPr eaLnBrk="1" hangingPunct="1"/>
            <a:r>
              <a:rPr lang="en-US" altLang="en-US" sz="3600" b="1" dirty="0" smtClean="0"/>
              <a:t>Fatality/Catastrophe Reporting</a:t>
            </a:r>
          </a:p>
        </p:txBody>
      </p:sp>
      <p:sp>
        <p:nvSpPr>
          <p:cNvPr id="14340" name="Rectangle 3"/>
          <p:cNvSpPr>
            <a:spLocks noGrp="1" noChangeArrowheads="1"/>
          </p:cNvSpPr>
          <p:nvPr>
            <p:ph type="body" idx="1"/>
          </p:nvPr>
        </p:nvSpPr>
        <p:spPr>
          <a:xfrm>
            <a:off x="381000" y="2362200"/>
            <a:ext cx="8077200" cy="4114800"/>
          </a:xfrm>
        </p:spPr>
        <p:txBody>
          <a:bodyPr/>
          <a:lstStyle/>
          <a:p>
            <a:pPr eaLnBrk="1" hangingPunct="1"/>
            <a:r>
              <a:rPr lang="en-US" altLang="en-US" sz="2800" dirty="0" smtClean="0"/>
              <a:t>Do not need to report highway or public street motor vehicle accidents (outside of a construction work zone)</a:t>
            </a:r>
          </a:p>
          <a:p>
            <a:pPr eaLnBrk="1" hangingPunct="1"/>
            <a:r>
              <a:rPr lang="en-US" altLang="en-US" sz="2800" dirty="0" smtClean="0"/>
              <a:t>Do not need to report commercial airplane, train, subway or bus accidents</a:t>
            </a:r>
          </a:p>
          <a:p>
            <a:pPr eaLnBrk="1" hangingPunct="1"/>
            <a:r>
              <a:rPr lang="en-US" altLang="en-US" sz="2800" dirty="0" smtClean="0"/>
              <a:t>Do not need to report a fatality or hospitalization that occurs outside of  thirty (30) days of an incident </a:t>
            </a:r>
          </a:p>
          <a:p>
            <a:pPr eaLnBrk="1" hangingPunct="1"/>
            <a:endParaRPr lang="en-US" altLang="en-US" sz="2800" dirty="0" smtClean="0"/>
          </a:p>
        </p:txBody>
      </p:sp>
    </p:spTree>
    <p:extLst>
      <p:ext uri="{BB962C8B-B14F-4D97-AF65-F5344CB8AC3E}">
        <p14:creationId xmlns:p14="http://schemas.microsoft.com/office/powerpoint/2010/main" val="7997860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152400"/>
            <a:ext cx="7835900" cy="990600"/>
          </a:xfrm>
        </p:spPr>
        <p:txBody>
          <a:bodyPr/>
          <a:lstStyle/>
          <a:p>
            <a:r>
              <a:rPr lang="en-US" altLang="en-US" sz="3800" b="1" dirty="0" smtClean="0"/>
              <a:t>How do I Report an Injury or Illness</a:t>
            </a:r>
          </a:p>
        </p:txBody>
      </p:sp>
      <p:sp>
        <p:nvSpPr>
          <p:cNvPr id="3" name="Content Placeholder 2"/>
          <p:cNvSpPr>
            <a:spLocks noGrp="1"/>
          </p:cNvSpPr>
          <p:nvPr>
            <p:ph idx="1"/>
          </p:nvPr>
        </p:nvSpPr>
        <p:spPr>
          <a:xfrm>
            <a:off x="304800" y="2133600"/>
            <a:ext cx="8305800" cy="4495800"/>
          </a:xfrm>
        </p:spPr>
        <p:txBody>
          <a:bodyPr>
            <a:normAutofit fontScale="92500" lnSpcReduction="10000"/>
          </a:bodyPr>
          <a:lstStyle/>
          <a:p>
            <a:pPr>
              <a:defRPr/>
            </a:pPr>
            <a:r>
              <a:rPr lang="en-US" dirty="0" smtClean="0"/>
              <a:t>Call the nearest OSHA office.</a:t>
            </a:r>
          </a:p>
          <a:p>
            <a:pPr>
              <a:defRPr/>
            </a:pPr>
            <a:r>
              <a:rPr lang="en-US" dirty="0" smtClean="0"/>
              <a:t>Call the OSHA 24-hour hotline at </a:t>
            </a:r>
            <a:r>
              <a:rPr lang="en-US" b="1" dirty="0" smtClean="0">
                <a:solidFill>
                  <a:srgbClr val="FF0000"/>
                </a:solidFill>
              </a:rPr>
              <a:t>1-800-321-6742 (OSHA).</a:t>
            </a:r>
          </a:p>
          <a:p>
            <a:pPr>
              <a:defRPr/>
            </a:pPr>
            <a:r>
              <a:rPr lang="en-US" dirty="0" smtClean="0"/>
              <a:t>Report online at www.osha.gov</a:t>
            </a:r>
          </a:p>
          <a:p>
            <a:pPr>
              <a:defRPr/>
            </a:pPr>
            <a:endParaRPr lang="en-US" dirty="0" smtClean="0"/>
          </a:p>
          <a:p>
            <a:pPr>
              <a:defRPr/>
            </a:pPr>
            <a:r>
              <a:rPr lang="en-US" b="1" dirty="0" smtClean="0"/>
              <a:t>Necessary Information: </a:t>
            </a:r>
            <a:r>
              <a:rPr lang="en-US" dirty="0" smtClean="0"/>
              <a:t>Business name; names of employees affected; location and time of the incident, brief description of the incident; contact person and phone number.</a:t>
            </a:r>
          </a:p>
          <a:p>
            <a:pPr>
              <a:defRPr/>
            </a:pPr>
            <a:endParaRPr lang="en-US" dirty="0"/>
          </a:p>
        </p:txBody>
      </p:sp>
      <p:sp>
        <p:nvSpPr>
          <p:cNvPr id="15364" name="Slide Number Placeholder 3"/>
          <p:cNvSpPr>
            <a:spLocks noGrp="1"/>
          </p:cNvSpPr>
          <p:nvPr>
            <p:ph type="sldNum" sz="quarter" idx="4294967295"/>
          </p:nvPr>
        </p:nvSpPr>
        <p:spPr>
          <a:noFill/>
        </p:spPr>
        <p:txBody>
          <a:bodyPr/>
          <a:lstStyle>
            <a:lvl1pPr eaLnBrk="0" hangingPunct="0">
              <a:spcBef>
                <a:spcPct val="20000"/>
              </a:spcBef>
              <a:buClr>
                <a:schemeClr val="accent2"/>
              </a:buClr>
              <a:buFont typeface="Wingdings" panose="05000000000000000000" pitchFamily="2" charset="2"/>
              <a:buChar char="w"/>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Arial" panose="020B0604020202020204" pitchFamily="34" charset="0"/>
              </a:defRPr>
            </a:lvl9pPr>
          </a:lstStyle>
          <a:p>
            <a:pPr eaLnBrk="1" hangingPunct="1">
              <a:spcBef>
                <a:spcPct val="0"/>
              </a:spcBef>
              <a:buClrTx/>
              <a:buFontTx/>
              <a:buNone/>
            </a:pPr>
            <a:fld id="{12EFA949-56E3-4D87-B4B8-5B75088F7460}" type="slidenum">
              <a:rPr lang="en-US" altLang="en-US" sz="1400">
                <a:solidFill>
                  <a:schemeClr val="folHlink"/>
                </a:solidFill>
                <a:latin typeface="Times New Roman" panose="02020603050405020304" pitchFamily="18" charset="0"/>
              </a:rPr>
              <a:pPr eaLnBrk="1" hangingPunct="1">
                <a:spcBef>
                  <a:spcPct val="0"/>
                </a:spcBef>
                <a:buClrTx/>
                <a:buFontTx/>
                <a:buNone/>
              </a:pPr>
              <a:t>12</a:t>
            </a:fld>
            <a:endParaRPr lang="en-US" altLang="en-US" sz="1400">
              <a:solidFill>
                <a:schemeClr val="folHlink"/>
              </a:solidFill>
              <a:latin typeface="Times New Roman" panose="02020603050405020304" pitchFamily="18" charset="0"/>
            </a:endParaRPr>
          </a:p>
        </p:txBody>
      </p:sp>
    </p:spTree>
    <p:extLst>
      <p:ext uri="{BB962C8B-B14F-4D97-AF65-F5344CB8AC3E}">
        <p14:creationId xmlns:p14="http://schemas.microsoft.com/office/powerpoint/2010/main" val="107609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5883"/>
            <a:ext cx="6477000" cy="1143000"/>
          </a:xfrm>
        </p:spPr>
        <p:txBody>
          <a:bodyPr>
            <a:normAutofit fontScale="90000"/>
          </a:bodyPr>
          <a:lstStyle/>
          <a:p>
            <a:r>
              <a:rPr lang="en-US" altLang="en-US" dirty="0"/>
              <a:t>How does OSHA define "in-patient hospitalization"?</a:t>
            </a:r>
            <a:br>
              <a:rPr lang="en-US" altLang="en-US" dirty="0"/>
            </a:br>
            <a:endParaRPr lang="en-US" dirty="0"/>
          </a:p>
        </p:txBody>
      </p:sp>
      <p:sp>
        <p:nvSpPr>
          <p:cNvPr id="3" name="Content Placeholder 2"/>
          <p:cNvSpPr>
            <a:spLocks noGrp="1"/>
          </p:cNvSpPr>
          <p:nvPr>
            <p:ph idx="1"/>
          </p:nvPr>
        </p:nvSpPr>
        <p:spPr/>
        <p:txBody>
          <a:bodyPr/>
          <a:lstStyle/>
          <a:p>
            <a:r>
              <a:rPr lang="en-US" altLang="en-US" dirty="0"/>
              <a:t>OSHA defines in-patient hospitalization as a formal admission to the in-patient service of a hospital or clinic for care or treatment. Treatment in an Emergency Room only is not reportable.</a:t>
            </a:r>
            <a:endParaRPr lang="en-US" dirty="0"/>
          </a:p>
        </p:txBody>
      </p:sp>
    </p:spTree>
    <p:extLst>
      <p:ext uri="{BB962C8B-B14F-4D97-AF65-F5344CB8AC3E}">
        <p14:creationId xmlns:p14="http://schemas.microsoft.com/office/powerpoint/2010/main" val="1537886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 y="152400"/>
            <a:ext cx="6858000" cy="1143000"/>
          </a:xfrm>
        </p:spPr>
        <p:txBody>
          <a:bodyPr/>
          <a:lstStyle/>
          <a:p>
            <a:pPr>
              <a:defRPr/>
            </a:pPr>
            <a:r>
              <a:rPr lang="en-US" dirty="0"/>
              <a:t>How does OSHA define "amputation"?</a:t>
            </a:r>
          </a:p>
        </p:txBody>
      </p:sp>
      <p:sp>
        <p:nvSpPr>
          <p:cNvPr id="3" name="Content Placeholder 2"/>
          <p:cNvSpPr>
            <a:spLocks noGrp="1"/>
          </p:cNvSpPr>
          <p:nvPr>
            <p:ph idx="1"/>
          </p:nvPr>
        </p:nvSpPr>
        <p:spPr>
          <a:xfrm>
            <a:off x="304800" y="2362200"/>
            <a:ext cx="8382000" cy="3886200"/>
          </a:xfrm>
        </p:spPr>
        <p:txBody>
          <a:bodyPr>
            <a:normAutofit/>
          </a:bodyPr>
          <a:lstStyle/>
          <a:p>
            <a:r>
              <a:rPr lang="en-US" dirty="0"/>
              <a:t>An amputation is the traumatic loss of all or part of a limb or other external body part. This would include fingertip amputations with or without bone loss; medical amputations resulting from irreparable damage; and amputations of body parts that have since been reattached. </a:t>
            </a:r>
          </a:p>
          <a:p>
            <a:endParaRPr lang="en-US" dirty="0"/>
          </a:p>
        </p:txBody>
      </p:sp>
    </p:spTree>
    <p:extLst>
      <p:ext uri="{BB962C8B-B14F-4D97-AF65-F5344CB8AC3E}">
        <p14:creationId xmlns:p14="http://schemas.microsoft.com/office/powerpoint/2010/main" val="2848184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239000" cy="1143000"/>
          </a:xfrm>
        </p:spPr>
        <p:txBody>
          <a:bodyPr>
            <a:noAutofit/>
          </a:bodyPr>
          <a:lstStyle/>
          <a:p>
            <a:r>
              <a:rPr lang="en-US" altLang="en-US" sz="3200" dirty="0" smtClean="0"/>
              <a:t/>
            </a:r>
            <a:br>
              <a:rPr lang="en-US" altLang="en-US" sz="3200" dirty="0" smtClean="0"/>
            </a:br>
            <a:r>
              <a:rPr lang="en-US" altLang="en-US" sz="3200" dirty="0" smtClean="0"/>
              <a:t>Who </a:t>
            </a:r>
            <a:r>
              <a:rPr lang="en-US" altLang="en-US" sz="3200" dirty="0"/>
              <a:t>should report a fatality or in-patient hospitalization of a temporary worker?</a:t>
            </a:r>
            <a:br>
              <a:rPr lang="en-US" altLang="en-US" sz="3200" dirty="0"/>
            </a:br>
            <a:endParaRPr lang="en-US" sz="3200" dirty="0"/>
          </a:p>
        </p:txBody>
      </p:sp>
      <p:sp>
        <p:nvSpPr>
          <p:cNvPr id="3" name="Content Placeholder 2"/>
          <p:cNvSpPr>
            <a:spLocks noGrp="1"/>
          </p:cNvSpPr>
          <p:nvPr>
            <p:ph idx="1"/>
          </p:nvPr>
        </p:nvSpPr>
        <p:spPr/>
        <p:txBody>
          <a:bodyPr/>
          <a:lstStyle/>
          <a:p>
            <a:r>
              <a:rPr lang="en-US" altLang="en-US" dirty="0"/>
              <a:t>The employer that provides the day-to-day supervision of the worker must report to OSHA any work-related incident resulting in a fatality, in-patient hospitalization, amputation or loss of an eye. </a:t>
            </a:r>
          </a:p>
          <a:p>
            <a:endParaRPr lang="en-US" dirty="0"/>
          </a:p>
        </p:txBody>
      </p:sp>
    </p:spTree>
    <p:extLst>
      <p:ext uri="{BB962C8B-B14F-4D97-AF65-F5344CB8AC3E}">
        <p14:creationId xmlns:p14="http://schemas.microsoft.com/office/powerpoint/2010/main" val="3642807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143000"/>
          </a:xfrm>
        </p:spPr>
        <p:txBody>
          <a:bodyPr>
            <a:noAutofit/>
          </a:bodyPr>
          <a:lstStyle/>
          <a:p>
            <a:r>
              <a:rPr lang="en-US" sz="3200" dirty="0" smtClean="0"/>
              <a:t/>
            </a:r>
            <a:br>
              <a:rPr lang="en-US" sz="3200" dirty="0" smtClean="0"/>
            </a:br>
            <a:r>
              <a:rPr lang="en-US" sz="3200" dirty="0" smtClean="0"/>
              <a:t>May </a:t>
            </a:r>
            <a:r>
              <a:rPr lang="en-US" sz="3200" dirty="0"/>
              <a:t>an employer require post-incident drug testing for an employee who reports a workplace injury or illness?</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The rule does not prohibit drug testing of employees. It only prohibits employers from using drug testing, or the threat of drug testing, as a form of retaliation against employees who report injuries or illnesses. If an employer conducts drug testing to comply with the requirements of a state or federal law or regulation, the employer's motive would not be retaliatory and this rule would not prohibit such testing.</a:t>
            </a:r>
          </a:p>
          <a:p>
            <a:endParaRPr lang="en-US" dirty="0"/>
          </a:p>
        </p:txBody>
      </p:sp>
    </p:spTree>
    <p:extLst>
      <p:ext uri="{BB962C8B-B14F-4D97-AF65-F5344CB8AC3E}">
        <p14:creationId xmlns:p14="http://schemas.microsoft.com/office/powerpoint/2010/main" val="1505438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458200" cy="1143000"/>
          </a:xfrm>
        </p:spPr>
        <p:txBody>
          <a:bodyPr/>
          <a:lstStyle/>
          <a:p>
            <a:pPr algn="ctr"/>
            <a:r>
              <a:rPr lang="en-US" sz="4400" dirty="0" smtClean="0">
                <a:solidFill>
                  <a:schemeClr val="tx1"/>
                </a:solidFill>
              </a:rPr>
              <a:t>		Electronic Reporting 		Requirements</a:t>
            </a:r>
            <a:endParaRPr lang="en-US" sz="4400" dirty="0">
              <a:solidFill>
                <a:schemeClr val="tx1"/>
              </a:solidFill>
            </a:endParaRPr>
          </a:p>
        </p:txBody>
      </p:sp>
    </p:spTree>
    <p:extLst>
      <p:ext uri="{BB962C8B-B14F-4D97-AF65-F5344CB8AC3E}">
        <p14:creationId xmlns:p14="http://schemas.microsoft.com/office/powerpoint/2010/main" val="4043392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329" y="2286000"/>
            <a:ext cx="7162800" cy="3970318"/>
          </a:xfrm>
          <a:prstGeom prst="rect">
            <a:avLst/>
          </a:prstGeom>
        </p:spPr>
        <p:txBody>
          <a:bodyPr wrap="square">
            <a:spAutoFit/>
          </a:bodyPr>
          <a:lstStyle/>
          <a:p>
            <a:r>
              <a:rPr lang="en-US" altLang="en-US" sz="2800" dirty="0"/>
              <a:t>The electronic reporting requirements are based on the size of the establishment, not the firm. The OSHA injury and illness records are maintained at the establishment level. An establishment is defined as a single physical location where business is conducted or where services or industrial operations are performed. A firm may be comprised of one or more establishments</a:t>
            </a:r>
            <a:r>
              <a:rPr lang="en-US" altLang="en-US" sz="2400" dirty="0"/>
              <a:t>. </a:t>
            </a:r>
          </a:p>
        </p:txBody>
      </p:sp>
      <p:sp>
        <p:nvSpPr>
          <p:cNvPr id="7" name="Title 6"/>
          <p:cNvSpPr>
            <a:spLocks noGrp="1"/>
          </p:cNvSpPr>
          <p:nvPr>
            <p:ph type="title"/>
          </p:nvPr>
        </p:nvSpPr>
        <p:spPr>
          <a:xfrm>
            <a:off x="152400" y="119695"/>
            <a:ext cx="6705600" cy="1143000"/>
          </a:xfrm>
        </p:spPr>
        <p:txBody>
          <a:bodyPr/>
          <a:lstStyle/>
          <a:p>
            <a:r>
              <a:rPr lang="en-US" dirty="0">
                <a:solidFill>
                  <a:schemeClr val="bg1"/>
                </a:solidFill>
              </a:rPr>
              <a:t>Electronic Reporting 		Requirements</a:t>
            </a:r>
          </a:p>
        </p:txBody>
      </p:sp>
    </p:spTree>
    <p:extLst>
      <p:ext uri="{BB962C8B-B14F-4D97-AF65-F5344CB8AC3E}">
        <p14:creationId xmlns:p14="http://schemas.microsoft.com/office/powerpoint/2010/main" val="1373090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 Tracking Application (ITA)</a:t>
            </a:r>
          </a:p>
        </p:txBody>
      </p:sp>
      <p:sp>
        <p:nvSpPr>
          <p:cNvPr id="3" name="Content Placeholder 2"/>
          <p:cNvSpPr>
            <a:spLocks noGrp="1"/>
          </p:cNvSpPr>
          <p:nvPr>
            <p:ph idx="1"/>
          </p:nvPr>
        </p:nvSpPr>
        <p:spPr/>
        <p:txBody>
          <a:bodyPr>
            <a:normAutofit fontScale="77500" lnSpcReduction="20000"/>
          </a:bodyPr>
          <a:lstStyle/>
          <a:p>
            <a:r>
              <a:rPr lang="en-US" dirty="0"/>
              <a:t>ITA is a secure website with 3 options for data submission:</a:t>
            </a:r>
          </a:p>
          <a:p>
            <a:endParaRPr lang="en-US" dirty="0"/>
          </a:p>
          <a:p>
            <a:pPr lvl="1"/>
            <a:r>
              <a:rPr lang="en-US" dirty="0"/>
              <a:t>Manually enter data into a </a:t>
            </a:r>
            <a:r>
              <a:rPr lang="en-US" dirty="0" err="1"/>
              <a:t>webform</a:t>
            </a:r>
            <a:endParaRPr lang="en-US" dirty="0"/>
          </a:p>
          <a:p>
            <a:endParaRPr lang="en-US" dirty="0"/>
          </a:p>
          <a:p>
            <a:pPr lvl="1"/>
            <a:r>
              <a:rPr lang="en-US" dirty="0"/>
              <a:t>Upload CSV (comma-separated values) file to process single of multiple establishments at the same time</a:t>
            </a:r>
          </a:p>
          <a:p>
            <a:endParaRPr lang="en-US" dirty="0"/>
          </a:p>
          <a:p>
            <a:pPr lvl="1"/>
            <a:r>
              <a:rPr lang="en-US" dirty="0"/>
              <a:t>Users of automated recordkeeping systems can transmit data electronically via an Application Programming Interface (API)</a:t>
            </a:r>
          </a:p>
          <a:p>
            <a:endParaRPr lang="en-US" dirty="0"/>
          </a:p>
          <a:p>
            <a:endParaRPr lang="en-US" dirty="0"/>
          </a:p>
        </p:txBody>
      </p:sp>
    </p:spTree>
    <p:extLst>
      <p:ext uri="{BB962C8B-B14F-4D97-AF65-F5344CB8AC3E}">
        <p14:creationId xmlns:p14="http://schemas.microsoft.com/office/powerpoint/2010/main" val="2272543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0" y="2284412"/>
            <a:ext cx="9144000" cy="160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ts val="0"/>
              </a:spcBef>
              <a:spcAft>
                <a:spcPts val="0"/>
              </a:spcAft>
            </a:pPr>
            <a:r>
              <a:rPr lang="en-US" altLang="en-US" sz="5400" dirty="0">
                <a:solidFill>
                  <a:srgbClr val="0070C0"/>
                </a:solidFill>
                <a:latin typeface="Calibri" panose="020F0502020204030204" pitchFamily="34" charset="0"/>
              </a:rPr>
              <a:t>OSHA Injury and Illnesses Recordkeeping and Reporting</a:t>
            </a:r>
            <a:endParaRPr lang="en-US" altLang="en-US" sz="1600" dirty="0" smtClean="0">
              <a:solidFill>
                <a:srgbClr val="0070C0"/>
              </a:solidFill>
              <a:latin typeface="Calibri" panose="020F0502020204030204" pitchFamily="34" charset="0"/>
            </a:endParaRPr>
          </a:p>
        </p:txBody>
      </p:sp>
      <p:sp>
        <p:nvSpPr>
          <p:cNvPr id="10" name="Rectangle 3"/>
          <p:cNvSpPr>
            <a:spLocks noGrp="1" noChangeArrowheads="1"/>
          </p:cNvSpPr>
          <p:nvPr>
            <p:ph type="subTitle" idx="1"/>
          </p:nvPr>
        </p:nvSpPr>
        <p:spPr bwMode="auto">
          <a:xfrm>
            <a:off x="0" y="4038600"/>
            <a:ext cx="91440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600"/>
              </a:spcAft>
              <a:defRPr/>
            </a:pPr>
            <a:r>
              <a:rPr lang="en-US" altLang="en-US" sz="2800" b="1" dirty="0" smtClean="0">
                <a:solidFill>
                  <a:schemeClr val="tx1">
                    <a:lumMod val="75000"/>
                    <a:lumOff val="25000"/>
                  </a:schemeClr>
                </a:solidFill>
                <a:latin typeface="Calibri" pitchFamily="34" charset="0"/>
              </a:rPr>
              <a:t>Vergie Bain</a:t>
            </a:r>
          </a:p>
          <a:p>
            <a:pPr>
              <a:spcBef>
                <a:spcPts val="0"/>
              </a:spcBef>
              <a:spcAft>
                <a:spcPts val="1800"/>
              </a:spcAft>
              <a:defRPr/>
            </a:pPr>
            <a:r>
              <a:rPr lang="en-US" altLang="en-US" sz="2000" b="1" dirty="0">
                <a:latin typeface="Calibri" pitchFamily="34" charset="0"/>
              </a:rPr>
              <a:t>Compliance Assistance Specialist </a:t>
            </a:r>
            <a:br>
              <a:rPr lang="en-US" altLang="en-US" sz="2000" b="1" dirty="0">
                <a:latin typeface="Calibri" pitchFamily="34" charset="0"/>
              </a:rPr>
            </a:br>
            <a:r>
              <a:rPr lang="en-US" altLang="en-US" sz="2000" b="1" dirty="0">
                <a:latin typeface="Calibri" pitchFamily="34" charset="0"/>
              </a:rPr>
              <a:t>	OSHA Ft. Lauderdale Area </a:t>
            </a:r>
            <a:r>
              <a:rPr lang="en-US" altLang="en-US" sz="2000" b="1" dirty="0" smtClean="0">
                <a:latin typeface="Calibri" pitchFamily="34" charset="0"/>
              </a:rPr>
              <a:t>Office</a:t>
            </a:r>
            <a:br>
              <a:rPr lang="en-US" altLang="en-US" sz="2000" b="1" dirty="0" smtClean="0">
                <a:latin typeface="Calibri" pitchFamily="34" charset="0"/>
              </a:rPr>
            </a:br>
            <a:r>
              <a:rPr lang="en-US" altLang="en-US" sz="2000" b="1" dirty="0" smtClean="0">
                <a:latin typeface="Calibri" pitchFamily="34" charset="0"/>
              </a:rPr>
              <a:t>954-424-0242</a:t>
            </a:r>
            <a:endParaRPr lang="en-US" altLang="en-US" sz="2400" b="1" dirty="0" smtClean="0">
              <a:latin typeface="Calibri" pitchFamily="34" charset="0"/>
            </a:endParaRPr>
          </a:p>
        </p:txBody>
      </p:sp>
      <p:sp>
        <p:nvSpPr>
          <p:cNvPr id="11" name="TextBox 10"/>
          <p:cNvSpPr txBox="1"/>
          <p:nvPr/>
        </p:nvSpPr>
        <p:spPr>
          <a:xfrm>
            <a:off x="762000" y="304800"/>
            <a:ext cx="4267200" cy="1477328"/>
          </a:xfrm>
          <a:prstGeom prst="rect">
            <a:avLst/>
          </a:prstGeom>
          <a:noFill/>
        </p:spPr>
        <p:txBody>
          <a:bodyPr wrap="square" rtlCol="0">
            <a:spAutoFit/>
          </a:bodyPr>
          <a:lstStyle/>
          <a:p>
            <a:pPr>
              <a:spcBef>
                <a:spcPts val="0"/>
              </a:spcBef>
              <a:defRPr/>
            </a:pPr>
            <a:r>
              <a:rPr lang="en-US" altLang="en-US" b="1" dirty="0" smtClean="0">
                <a:solidFill>
                  <a:schemeClr val="bg1">
                    <a:lumMod val="65000"/>
                  </a:schemeClr>
                </a:solidFill>
                <a:latin typeface="Calibri" pitchFamily="34" charset="0"/>
              </a:rPr>
              <a:t>Safety Alliance for Excellence</a:t>
            </a:r>
            <a:endParaRPr lang="en-US" altLang="en-US" b="1" dirty="0">
              <a:solidFill>
                <a:schemeClr val="bg1">
                  <a:lumMod val="65000"/>
                </a:schemeClr>
              </a:solidFill>
              <a:latin typeface="Calibri" pitchFamily="34" charset="0"/>
            </a:endParaRPr>
          </a:p>
          <a:p>
            <a:pPr>
              <a:spcBef>
                <a:spcPts val="0"/>
              </a:spcBef>
              <a:defRPr/>
            </a:pPr>
            <a:r>
              <a:rPr lang="en-US" altLang="en-US" b="1" dirty="0" smtClean="0">
                <a:solidFill>
                  <a:schemeClr val="bg1">
                    <a:lumMod val="65000"/>
                  </a:schemeClr>
                </a:solidFill>
                <a:latin typeface="Calibri" pitchFamily="34" charset="0"/>
              </a:rPr>
              <a:t>Miami Chapter</a:t>
            </a:r>
            <a:endParaRPr lang="en-US" altLang="en-US" b="1" dirty="0">
              <a:solidFill>
                <a:schemeClr val="bg1">
                  <a:lumMod val="65000"/>
                </a:schemeClr>
              </a:solidFill>
              <a:latin typeface="Calibri" pitchFamily="34" charset="0"/>
            </a:endParaRPr>
          </a:p>
          <a:p>
            <a:pPr>
              <a:spcBef>
                <a:spcPts val="0"/>
              </a:spcBef>
              <a:defRPr/>
            </a:pPr>
            <a:r>
              <a:rPr lang="en-US" altLang="en-US" b="1" dirty="0" smtClean="0">
                <a:solidFill>
                  <a:schemeClr val="bg1">
                    <a:lumMod val="65000"/>
                  </a:schemeClr>
                </a:solidFill>
                <a:latin typeface="Calibri" pitchFamily="34" charset="0"/>
              </a:rPr>
              <a:t>Miami, FL </a:t>
            </a:r>
          </a:p>
          <a:p>
            <a:pPr>
              <a:spcBef>
                <a:spcPts val="0"/>
              </a:spcBef>
              <a:defRPr/>
            </a:pPr>
            <a:r>
              <a:rPr lang="en-US" altLang="en-US" b="1" dirty="0" smtClean="0">
                <a:solidFill>
                  <a:schemeClr val="bg1">
                    <a:lumMod val="65000"/>
                  </a:schemeClr>
                </a:solidFill>
                <a:latin typeface="Calibri" pitchFamily="34" charset="0"/>
              </a:rPr>
              <a:t>2/6/2019</a:t>
            </a:r>
            <a:endParaRPr lang="en-US" altLang="en-US" b="1" dirty="0">
              <a:solidFill>
                <a:schemeClr val="bg1">
                  <a:lumMod val="65000"/>
                </a:schemeClr>
              </a:solidFill>
              <a:latin typeface="Calibri" pitchFamily="34" charset="0"/>
            </a:endParaRPr>
          </a:p>
          <a:p>
            <a:endParaRPr lang="en-US" dirty="0"/>
          </a:p>
        </p:txBody>
      </p:sp>
    </p:spTree>
    <p:extLst>
      <p:ext uri="{BB962C8B-B14F-4D97-AF65-F5344CB8AC3E}">
        <p14:creationId xmlns:p14="http://schemas.microsoft.com/office/powerpoint/2010/main" val="101876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0953"/>
            <a:ext cx="6477000" cy="1143000"/>
          </a:xfrm>
        </p:spPr>
        <p:txBody>
          <a:bodyPr/>
          <a:lstStyle/>
          <a:p>
            <a:r>
              <a:rPr lang="en-US" dirty="0" smtClean="0"/>
              <a:t>Just Start with OSHA’s Home page</a:t>
            </a:r>
            <a:endParaRPr lang="en-US" dirty="0"/>
          </a:p>
        </p:txBody>
      </p:sp>
      <p:sp>
        <p:nvSpPr>
          <p:cNvPr id="3" name="Content Placeholder 2"/>
          <p:cNvSpPr>
            <a:spLocks noGrp="1"/>
          </p:cNvSpPr>
          <p:nvPr>
            <p:ph idx="1"/>
          </p:nvPr>
        </p:nvSpPr>
        <p:spPr>
          <a:xfrm>
            <a:off x="0" y="2133600"/>
            <a:ext cx="8229600" cy="3763963"/>
          </a:xfrm>
        </p:spPr>
        <p:txBody>
          <a:bodyPr/>
          <a:lstStyle/>
          <a:p>
            <a:endParaRPr lang="en-US" dirty="0"/>
          </a:p>
        </p:txBody>
      </p:sp>
      <p:pic>
        <p:nvPicPr>
          <p:cNvPr id="4" name="Picture 3"/>
          <p:cNvPicPr>
            <a:picLocks noChangeAspect="1"/>
          </p:cNvPicPr>
          <p:nvPr/>
        </p:nvPicPr>
        <p:blipFill>
          <a:blip r:embed="rId2"/>
          <a:stretch>
            <a:fillRect/>
          </a:stretch>
        </p:blipFill>
        <p:spPr>
          <a:xfrm>
            <a:off x="838200" y="1676400"/>
            <a:ext cx="7391400" cy="4495799"/>
          </a:xfrm>
          <a:prstGeom prst="rect">
            <a:avLst/>
          </a:prstGeom>
        </p:spPr>
      </p:pic>
      <p:sp>
        <p:nvSpPr>
          <p:cNvPr id="5" name="Right Arrow 4"/>
          <p:cNvSpPr/>
          <p:nvPr/>
        </p:nvSpPr>
        <p:spPr>
          <a:xfrm>
            <a:off x="228600" y="4800600"/>
            <a:ext cx="8260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411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4" y="76200"/>
            <a:ext cx="6477000" cy="228600"/>
          </a:xfrm>
        </p:spPr>
        <p:txBody>
          <a:bodyPr/>
          <a:lstStyle/>
          <a:p>
            <a:pPr algn="l"/>
            <a:endParaRPr lang="en-US" dirty="0"/>
          </a:p>
        </p:txBody>
      </p:sp>
      <p:pic>
        <p:nvPicPr>
          <p:cNvPr id="9" name="Content Placeholder 8"/>
          <p:cNvPicPr>
            <a:picLocks noGrp="1" noChangeAspect="1"/>
          </p:cNvPicPr>
          <p:nvPr>
            <p:ph idx="1"/>
          </p:nvPr>
        </p:nvPicPr>
        <p:blipFill rotWithShape="1">
          <a:blip r:embed="rId2"/>
          <a:srcRect t="10811" r="885"/>
          <a:stretch/>
        </p:blipFill>
        <p:spPr>
          <a:xfrm>
            <a:off x="76200" y="152400"/>
            <a:ext cx="8991600" cy="6553200"/>
          </a:xfrm>
          <a:prstGeom prst="rect">
            <a:avLst/>
          </a:prstGeom>
        </p:spPr>
      </p:pic>
    </p:spTree>
    <p:extLst>
      <p:ext uri="{BB962C8B-B14F-4D97-AF65-F5344CB8AC3E}">
        <p14:creationId xmlns:p14="http://schemas.microsoft.com/office/powerpoint/2010/main" val="4259807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4" y="76200"/>
            <a:ext cx="6477000" cy="1143000"/>
          </a:xfrm>
        </p:spPr>
        <p:txBody>
          <a:bodyPr/>
          <a:lstStyle/>
          <a:p>
            <a:pPr algn="l"/>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12601" r="1250"/>
          <a:stretch/>
        </p:blipFill>
        <p:spPr>
          <a:xfrm>
            <a:off x="76200" y="76200"/>
            <a:ext cx="8991600" cy="6705600"/>
          </a:xfrm>
          <a:prstGeom prst="rect">
            <a:avLst/>
          </a:prstGeom>
        </p:spPr>
      </p:pic>
    </p:spTree>
    <p:extLst>
      <p:ext uri="{BB962C8B-B14F-4D97-AF65-F5344CB8AC3E}">
        <p14:creationId xmlns:p14="http://schemas.microsoft.com/office/powerpoint/2010/main" val="1897061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1249" t="10568" r="2499" b="13821"/>
          <a:stretch/>
        </p:blipFill>
        <p:spPr>
          <a:xfrm>
            <a:off x="0" y="76200"/>
            <a:ext cx="9144000" cy="6629400"/>
          </a:xfrm>
          <a:prstGeom prst="rect">
            <a:avLst/>
          </a:prstGeom>
        </p:spPr>
      </p:pic>
    </p:spTree>
    <p:extLst>
      <p:ext uri="{BB962C8B-B14F-4D97-AF65-F5344CB8AC3E}">
        <p14:creationId xmlns:p14="http://schemas.microsoft.com/office/powerpoint/2010/main" val="1846343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455" t="10569" r="4375" b="813"/>
          <a:stretch/>
        </p:blipFill>
        <p:spPr>
          <a:xfrm>
            <a:off x="76200" y="76200"/>
            <a:ext cx="9067800" cy="6629400"/>
          </a:xfrm>
          <a:prstGeom prst="rect">
            <a:avLst/>
          </a:prstGeom>
        </p:spPr>
      </p:pic>
    </p:spTree>
    <p:extLst>
      <p:ext uri="{BB962C8B-B14F-4D97-AF65-F5344CB8AC3E}">
        <p14:creationId xmlns:p14="http://schemas.microsoft.com/office/powerpoint/2010/main" val="3641641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533400"/>
            <a:ext cx="3986851" cy="617220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04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 y="162975"/>
            <a:ext cx="6637082" cy="6697316"/>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C:\Program Files\Microsoft Office\MEDIA\OFFICE14\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80" y="6019800"/>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8704829">
            <a:off x="7584605" y="6551501"/>
            <a:ext cx="111460" cy="301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2880" y="1133627"/>
            <a:ext cx="2590800" cy="417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6814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xit" presetSubtype="0" fill="hold" grpId="1" nodeType="afterEffect">
                                  <p:stCondLst>
                                    <p:cond delay="100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40182"/>
            <a:ext cx="8839200" cy="5897562"/>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57200" y="2438400"/>
            <a:ext cx="4876800" cy="609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FF"/>
                </a:solidFill>
              </a:ln>
              <a:solidFill>
                <a:srgbClr val="FFFFFF"/>
              </a:solidFill>
            </a:endParaRPr>
          </a:p>
        </p:txBody>
      </p:sp>
    </p:spTree>
    <p:extLst>
      <p:ext uri="{BB962C8B-B14F-4D97-AF65-F5344CB8AC3E}">
        <p14:creationId xmlns:p14="http://schemas.microsoft.com/office/powerpoint/2010/main" val="1871133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Submission</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2319742"/>
            <a:ext cx="8458200" cy="343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67000" y="3200400"/>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80440" y="4724400"/>
            <a:ext cx="2171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400" y="4724400"/>
            <a:ext cx="5486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470408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39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Rule</a:t>
            </a:r>
            <a:endParaRPr lang="en-US" dirty="0"/>
          </a:p>
        </p:txBody>
      </p:sp>
      <p:sp>
        <p:nvSpPr>
          <p:cNvPr id="3" name="Content Placeholder 2"/>
          <p:cNvSpPr>
            <a:spLocks noGrp="1"/>
          </p:cNvSpPr>
          <p:nvPr>
            <p:ph idx="1"/>
          </p:nvPr>
        </p:nvSpPr>
        <p:spPr>
          <a:xfrm>
            <a:off x="457200" y="2209800"/>
            <a:ext cx="8229600" cy="4343400"/>
          </a:xfrm>
        </p:spPr>
        <p:txBody>
          <a:bodyPr>
            <a:normAutofit fontScale="70000" lnSpcReduction="20000"/>
          </a:bodyPr>
          <a:lstStyle/>
          <a:p>
            <a:r>
              <a:rPr lang="en-US" b="1" dirty="0"/>
              <a:t>March 2, 2019, is the deadline</a:t>
            </a:r>
            <a:r>
              <a:rPr lang="en-US" dirty="0"/>
              <a:t> for electronically reporting your OSHA Form 300A data for calendar year 2018. </a:t>
            </a:r>
            <a:endParaRPr lang="en-US" dirty="0" smtClean="0"/>
          </a:p>
          <a:p>
            <a:endParaRPr lang="en-US" dirty="0"/>
          </a:p>
          <a:p>
            <a:r>
              <a:rPr lang="en-US" dirty="0" smtClean="0"/>
              <a:t>OSHA </a:t>
            </a:r>
            <a:r>
              <a:rPr lang="en-US" dirty="0"/>
              <a:t>published a </a:t>
            </a:r>
            <a:r>
              <a:rPr lang="en-US" dirty="0">
                <a:hlinkClick r:id="rId2" tooltip="Final Rule"/>
              </a:rPr>
              <a:t>Final Rule</a:t>
            </a:r>
            <a:r>
              <a:rPr lang="en-US" dirty="0"/>
              <a:t> to amend its recordkeeping regulation to remove the requirement to electronically submit to OSHA information from the OSHA Form 300 (Log of Work-Related Injuries and Illnesses) and OSHA Form 301 (Injury and Illness Incident Report) for establishments with 250 or more employees that are required to routinely keep injury and illness records. Covered establishments are only required to electronically submit information from the OSHA Form 300A (Summary of Work-Related Injuries and Illnesses). The requirement to keep and maintain OSHA Forms 300, 300A, and 301 for five years is not changed by this Final Rule.</a:t>
            </a:r>
          </a:p>
          <a:p>
            <a:endParaRPr lang="en-US" dirty="0"/>
          </a:p>
        </p:txBody>
      </p:sp>
    </p:spTree>
    <p:extLst>
      <p:ext uri="{BB962C8B-B14F-4D97-AF65-F5344CB8AC3E}">
        <p14:creationId xmlns:p14="http://schemas.microsoft.com/office/powerpoint/2010/main" val="3603177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dirty="0"/>
              <a:t>Who is Covered?</a:t>
            </a:r>
          </a:p>
        </p:txBody>
      </p:sp>
      <p:sp>
        <p:nvSpPr>
          <p:cNvPr id="4" name="TextBox 2"/>
          <p:cNvSpPr txBox="1">
            <a:spLocks noChangeArrowheads="1"/>
          </p:cNvSpPr>
          <p:nvPr/>
        </p:nvSpPr>
        <p:spPr bwMode="auto">
          <a:xfrm>
            <a:off x="990600" y="2514600"/>
            <a:ext cx="68580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All employers covered by the occupational safety and health act (OSH act) are covered</a:t>
            </a:r>
          </a:p>
          <a:p>
            <a:pPr eaLnBrk="1" hangingPunct="1">
              <a:spcAft>
                <a:spcPts val="1800"/>
              </a:spcAft>
              <a:buClr>
                <a:srgbClr val="0070C0"/>
              </a:buClr>
              <a:buSzPct val="110000"/>
              <a:buFont typeface="Wingdings" panose="05000000000000000000" pitchFamily="2" charset="2"/>
              <a:buChar char="§"/>
            </a:pPr>
            <a:r>
              <a:rPr lang="en-US" altLang="en-US" sz="2400" b="1" dirty="0" smtClean="0">
                <a:latin typeface="Calibri" panose="020F0502020204030204" pitchFamily="34" charset="0"/>
              </a:rPr>
              <a:t>However</a:t>
            </a:r>
            <a:r>
              <a:rPr lang="en-US" altLang="en-US" sz="2400" b="1" dirty="0">
                <a:latin typeface="Calibri" panose="020F0502020204030204" pitchFamily="34" charset="0"/>
              </a:rPr>
              <a:t>, most employers, due to partial exemptions, do not have to keep OSHA injury and illness records unless OSHA or the bureau of labor statistics (BLS) informs them in writing</a:t>
            </a:r>
          </a:p>
        </p:txBody>
      </p:sp>
      <p:sp>
        <p:nvSpPr>
          <p:cNvPr id="6" name="Rectangle 5" descr="Gray shaded box"/>
          <p:cNvSpPr/>
          <p:nvPr/>
        </p:nvSpPr>
        <p:spPr bwMode="auto">
          <a:xfrm>
            <a:off x="0" y="6167437"/>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000167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2883" t="26640" r="22774" b="50036"/>
          <a:stretch/>
        </p:blipFill>
        <p:spPr>
          <a:xfrm>
            <a:off x="152400" y="1600200"/>
            <a:ext cx="8458200" cy="4343400"/>
          </a:xfrm>
          <a:prstGeom prst="rect">
            <a:avLst/>
          </a:prstGeom>
        </p:spPr>
      </p:pic>
    </p:spTree>
    <p:extLst>
      <p:ext uri="{BB962C8B-B14F-4D97-AF65-F5344CB8AC3E}">
        <p14:creationId xmlns:p14="http://schemas.microsoft.com/office/powerpoint/2010/main" val="566027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543800" cy="1143000"/>
          </a:xfrm>
        </p:spPr>
        <p:txBody>
          <a:bodyPr/>
          <a:lstStyle/>
          <a:p>
            <a:r>
              <a:rPr lang="en-US" dirty="0"/>
              <a:t>FAQs about the Reporting Requirements</a:t>
            </a:r>
          </a:p>
        </p:txBody>
      </p:sp>
      <p:sp>
        <p:nvSpPr>
          <p:cNvPr id="5" name="Content Placeholder 4"/>
          <p:cNvSpPr>
            <a:spLocks noGrp="1"/>
          </p:cNvSpPr>
          <p:nvPr>
            <p:ph idx="1"/>
          </p:nvPr>
        </p:nvSpPr>
        <p:spPr>
          <a:xfrm>
            <a:off x="609600" y="2362200"/>
            <a:ext cx="8077200" cy="3763963"/>
          </a:xfrm>
        </p:spPr>
        <p:txBody>
          <a:bodyPr/>
          <a:lstStyle/>
          <a:p>
            <a:endParaRPr lang="en-US" dirty="0"/>
          </a:p>
        </p:txBody>
      </p:sp>
      <p:pic>
        <p:nvPicPr>
          <p:cNvPr id="3" name="Picture 2"/>
          <p:cNvPicPr>
            <a:picLocks noChangeAspect="1"/>
          </p:cNvPicPr>
          <p:nvPr/>
        </p:nvPicPr>
        <p:blipFill rotWithShape="1">
          <a:blip r:embed="rId2"/>
          <a:srcRect l="4375" t="11788" r="34374"/>
          <a:stretch/>
        </p:blipFill>
        <p:spPr>
          <a:xfrm>
            <a:off x="533400" y="1447800"/>
            <a:ext cx="5791200" cy="5105400"/>
          </a:xfrm>
          <a:prstGeom prst="rect">
            <a:avLst/>
          </a:prstGeom>
        </p:spPr>
      </p:pic>
    </p:spTree>
    <p:extLst>
      <p:ext uri="{BB962C8B-B14F-4D97-AF65-F5344CB8AC3E}">
        <p14:creationId xmlns:p14="http://schemas.microsoft.com/office/powerpoint/2010/main" val="1943361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543800" cy="1143000"/>
          </a:xfrm>
        </p:spPr>
        <p:txBody>
          <a:bodyPr/>
          <a:lstStyle/>
          <a:p>
            <a:r>
              <a:rPr lang="en-US" dirty="0"/>
              <a:t>FAQs about the Reporting Requirements</a:t>
            </a:r>
          </a:p>
        </p:txBody>
      </p:sp>
      <p:sp>
        <p:nvSpPr>
          <p:cNvPr id="5" name="Content Placeholder 4"/>
          <p:cNvSpPr>
            <a:spLocks noGrp="1"/>
          </p:cNvSpPr>
          <p:nvPr>
            <p:ph idx="1"/>
          </p:nvPr>
        </p:nvSpPr>
        <p:spPr>
          <a:xfrm>
            <a:off x="609600" y="2362200"/>
            <a:ext cx="8077200" cy="3763963"/>
          </a:xfrm>
        </p:spPr>
        <p:txBody>
          <a:bodyPr/>
          <a:lstStyle/>
          <a:p>
            <a:endParaRPr lang="en-US" dirty="0"/>
          </a:p>
        </p:txBody>
      </p:sp>
      <p:pic>
        <p:nvPicPr>
          <p:cNvPr id="6" name="Picture 5"/>
          <p:cNvPicPr>
            <a:picLocks noChangeAspect="1"/>
          </p:cNvPicPr>
          <p:nvPr/>
        </p:nvPicPr>
        <p:blipFill rotWithShape="1">
          <a:blip r:embed="rId2"/>
          <a:srcRect l="4375" t="15041" r="35625" b="-1"/>
          <a:stretch/>
        </p:blipFill>
        <p:spPr>
          <a:xfrm>
            <a:off x="609599" y="1304014"/>
            <a:ext cx="6286831" cy="5401586"/>
          </a:xfrm>
          <a:prstGeom prst="rect">
            <a:avLst/>
          </a:prstGeom>
        </p:spPr>
      </p:pic>
    </p:spTree>
    <p:extLst>
      <p:ext uri="{BB962C8B-B14F-4D97-AF65-F5344CB8AC3E}">
        <p14:creationId xmlns:p14="http://schemas.microsoft.com/office/powerpoint/2010/main" val="2568178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543800" cy="1143000"/>
          </a:xfrm>
        </p:spPr>
        <p:txBody>
          <a:bodyPr/>
          <a:lstStyle/>
          <a:p>
            <a:r>
              <a:rPr lang="en-US" dirty="0"/>
              <a:t>FAQs about the Reporting Requirements</a:t>
            </a:r>
          </a:p>
        </p:txBody>
      </p:sp>
      <p:sp>
        <p:nvSpPr>
          <p:cNvPr id="5" name="Content Placeholder 4"/>
          <p:cNvSpPr>
            <a:spLocks noGrp="1"/>
          </p:cNvSpPr>
          <p:nvPr>
            <p:ph idx="1"/>
          </p:nvPr>
        </p:nvSpPr>
        <p:spPr>
          <a:xfrm>
            <a:off x="609600" y="2362200"/>
            <a:ext cx="8077200" cy="3763963"/>
          </a:xfrm>
        </p:spPr>
        <p:txBody>
          <a:bodyPr/>
          <a:lstStyle/>
          <a:p>
            <a:endParaRPr lang="en-US" dirty="0"/>
          </a:p>
        </p:txBody>
      </p:sp>
      <p:pic>
        <p:nvPicPr>
          <p:cNvPr id="4" name="Picture 3"/>
          <p:cNvPicPr>
            <a:picLocks noChangeAspect="1"/>
          </p:cNvPicPr>
          <p:nvPr/>
        </p:nvPicPr>
        <p:blipFill rotWithShape="1">
          <a:blip r:embed="rId2"/>
          <a:srcRect l="4376" t="57191" r="35624" b="2159"/>
          <a:stretch/>
        </p:blipFill>
        <p:spPr>
          <a:xfrm>
            <a:off x="609600" y="2133600"/>
            <a:ext cx="7696200" cy="3810000"/>
          </a:xfrm>
          <a:prstGeom prst="rect">
            <a:avLst/>
          </a:prstGeom>
        </p:spPr>
      </p:pic>
    </p:spTree>
    <p:extLst>
      <p:ext uri="{BB962C8B-B14F-4D97-AF65-F5344CB8AC3E}">
        <p14:creationId xmlns:p14="http://schemas.microsoft.com/office/powerpoint/2010/main" val="215915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477000" cy="1143000"/>
          </a:xfrm>
        </p:spPr>
        <p:txBody>
          <a:bodyPr/>
          <a:lstStyle/>
          <a:p>
            <a:r>
              <a:rPr lang="en-US" dirty="0" smtClean="0"/>
              <a:t>Final Rule</a:t>
            </a:r>
            <a:endParaRPr lang="en-US" dirty="0"/>
          </a:p>
        </p:txBody>
      </p:sp>
      <p:pic>
        <p:nvPicPr>
          <p:cNvPr id="4" name="Content Placeholder 3"/>
          <p:cNvPicPr>
            <a:picLocks noGrp="1" noChangeAspect="1"/>
          </p:cNvPicPr>
          <p:nvPr>
            <p:ph idx="1"/>
          </p:nvPr>
        </p:nvPicPr>
        <p:blipFill rotWithShape="1">
          <a:blip r:embed="rId2"/>
          <a:srcRect l="3093" t="11988" r="2061" b="678"/>
          <a:stretch/>
        </p:blipFill>
        <p:spPr>
          <a:xfrm>
            <a:off x="228600" y="1600200"/>
            <a:ext cx="6553200" cy="5029200"/>
          </a:xfrm>
          <a:prstGeom prst="rect">
            <a:avLst/>
          </a:prstGeom>
        </p:spPr>
      </p:pic>
    </p:spTree>
    <p:extLst>
      <p:ext uri="{BB962C8B-B14F-4D97-AF65-F5344CB8AC3E}">
        <p14:creationId xmlns:p14="http://schemas.microsoft.com/office/powerpoint/2010/main" val="3143713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781800" cy="1143000"/>
          </a:xfrm>
        </p:spPr>
        <p:txBody>
          <a:bodyPr/>
          <a:lstStyle/>
          <a:p>
            <a:r>
              <a:rPr lang="en-US" dirty="0" smtClean="0"/>
              <a:t>Final Rule</a:t>
            </a:r>
            <a:endParaRPr lang="en-US" dirty="0"/>
          </a:p>
        </p:txBody>
      </p:sp>
      <p:pic>
        <p:nvPicPr>
          <p:cNvPr id="3" name="Picture 2"/>
          <p:cNvPicPr>
            <a:picLocks noChangeAspect="1"/>
          </p:cNvPicPr>
          <p:nvPr/>
        </p:nvPicPr>
        <p:blipFill rotWithShape="1">
          <a:blip r:embed="rId2"/>
          <a:srcRect l="3750" t="10975" r="3124" b="407"/>
          <a:stretch/>
        </p:blipFill>
        <p:spPr>
          <a:xfrm>
            <a:off x="76200" y="1295400"/>
            <a:ext cx="8915400" cy="5351388"/>
          </a:xfrm>
          <a:prstGeom prst="rect">
            <a:avLst/>
          </a:prstGeom>
        </p:spPr>
      </p:pic>
    </p:spTree>
    <p:extLst>
      <p:ext uri="{BB962C8B-B14F-4D97-AF65-F5344CB8AC3E}">
        <p14:creationId xmlns:p14="http://schemas.microsoft.com/office/powerpoint/2010/main" val="1909161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0975" r="1875"/>
          <a:stretch/>
        </p:blipFill>
        <p:spPr>
          <a:xfrm>
            <a:off x="0" y="0"/>
            <a:ext cx="9220200" cy="6858000"/>
          </a:xfrm>
          <a:prstGeom prst="rect">
            <a:avLst/>
          </a:prstGeom>
        </p:spPr>
      </p:pic>
    </p:spTree>
    <p:extLst>
      <p:ext uri="{BB962C8B-B14F-4D97-AF65-F5344CB8AC3E}">
        <p14:creationId xmlns:p14="http://schemas.microsoft.com/office/powerpoint/2010/main" val="2801944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781800" cy="1143000"/>
          </a:xfrm>
        </p:spPr>
        <p:txBody>
          <a:bodyPr/>
          <a:lstStyle/>
          <a:p>
            <a:r>
              <a:rPr lang="en-US" dirty="0" smtClean="0"/>
              <a:t>OSHA Penalties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35928368"/>
              </p:ext>
            </p:extLst>
          </p:nvPr>
        </p:nvGraphicFramePr>
        <p:xfrm>
          <a:off x="609600" y="2362200"/>
          <a:ext cx="7886700" cy="3657600"/>
        </p:xfrm>
        <a:graphic>
          <a:graphicData uri="http://schemas.openxmlformats.org/drawingml/2006/table">
            <a:tbl>
              <a:tblPr/>
              <a:tblGrid>
                <a:gridCol w="3867150">
                  <a:extLst>
                    <a:ext uri="{9D8B030D-6E8A-4147-A177-3AD203B41FA5}">
                      <a16:colId xmlns:a16="http://schemas.microsoft.com/office/drawing/2014/main" val="762277674"/>
                    </a:ext>
                  </a:extLst>
                </a:gridCol>
                <a:gridCol w="4019550">
                  <a:extLst>
                    <a:ext uri="{9D8B030D-6E8A-4147-A177-3AD203B41FA5}">
                      <a16:colId xmlns:a16="http://schemas.microsoft.com/office/drawing/2014/main" val="2938948069"/>
                    </a:ext>
                  </a:extLst>
                </a:gridCol>
              </a:tblGrid>
              <a:tr h="585216">
                <a:tc>
                  <a:txBody>
                    <a:bodyPr/>
                    <a:lstStyle/>
                    <a:p>
                      <a:r>
                        <a:rPr lang="en-US" b="1"/>
                        <a:t>Type of Violation</a:t>
                      </a:r>
                      <a:endParaRPr lang="en-US"/>
                    </a:p>
                  </a:txBody>
                  <a:tcPr anchor="ctr">
                    <a:lnL>
                      <a:noFill/>
                    </a:lnL>
                    <a:lnR>
                      <a:noFill/>
                    </a:lnR>
                    <a:lnT>
                      <a:noFill/>
                    </a:lnT>
                    <a:lnB>
                      <a:noFill/>
                    </a:lnB>
                  </a:tcPr>
                </a:tc>
                <a:tc>
                  <a:txBody>
                    <a:bodyPr/>
                    <a:lstStyle/>
                    <a:p>
                      <a:r>
                        <a:rPr lang="en-US" b="1"/>
                        <a:t>Penalty</a:t>
                      </a:r>
                      <a:endParaRPr lang="en-US"/>
                    </a:p>
                  </a:txBody>
                  <a:tcPr anchor="ctr">
                    <a:lnL>
                      <a:noFill/>
                    </a:lnL>
                    <a:lnR>
                      <a:noFill/>
                    </a:lnR>
                    <a:lnT>
                      <a:noFill/>
                    </a:lnT>
                    <a:lnB>
                      <a:noFill/>
                    </a:lnB>
                  </a:tcPr>
                </a:tc>
                <a:extLst>
                  <a:ext uri="{0D108BD9-81ED-4DB2-BD59-A6C34878D82A}">
                    <a16:rowId xmlns:a16="http://schemas.microsoft.com/office/drawing/2014/main" val="2006906311"/>
                  </a:ext>
                </a:extLst>
              </a:tr>
              <a:tr h="1463040">
                <a:tc>
                  <a:txBody>
                    <a:bodyPr/>
                    <a:lstStyle/>
                    <a:p>
                      <a:r>
                        <a:rPr lang="en-US"/>
                        <a:t>Serious</a:t>
                      </a:r>
                      <a:br>
                        <a:rPr lang="en-US"/>
                      </a:br>
                      <a:r>
                        <a:rPr lang="en-US"/>
                        <a:t>Other-Than-Serious</a:t>
                      </a:r>
                      <a:br>
                        <a:rPr lang="en-US"/>
                      </a:br>
                      <a:r>
                        <a:rPr lang="en-US"/>
                        <a:t>Posting Requirements</a:t>
                      </a:r>
                    </a:p>
                  </a:txBody>
                  <a:tcPr anchor="ctr">
                    <a:lnL>
                      <a:noFill/>
                    </a:lnL>
                    <a:lnR>
                      <a:noFill/>
                    </a:lnR>
                    <a:lnT>
                      <a:noFill/>
                    </a:lnT>
                    <a:lnB>
                      <a:noFill/>
                    </a:lnB>
                  </a:tcPr>
                </a:tc>
                <a:tc>
                  <a:txBody>
                    <a:bodyPr/>
                    <a:lstStyle/>
                    <a:p>
                      <a:r>
                        <a:rPr lang="en-US"/>
                        <a:t>$13,260 per violation</a:t>
                      </a:r>
                    </a:p>
                  </a:txBody>
                  <a:tcPr anchor="ctr">
                    <a:lnL>
                      <a:noFill/>
                    </a:lnL>
                    <a:lnR>
                      <a:noFill/>
                    </a:lnR>
                    <a:lnT>
                      <a:noFill/>
                    </a:lnT>
                    <a:lnB>
                      <a:noFill/>
                    </a:lnB>
                  </a:tcPr>
                </a:tc>
                <a:extLst>
                  <a:ext uri="{0D108BD9-81ED-4DB2-BD59-A6C34878D82A}">
                    <a16:rowId xmlns:a16="http://schemas.microsoft.com/office/drawing/2014/main" val="1589510197"/>
                  </a:ext>
                </a:extLst>
              </a:tr>
              <a:tr h="1024128">
                <a:tc>
                  <a:txBody>
                    <a:bodyPr/>
                    <a:lstStyle/>
                    <a:p>
                      <a:r>
                        <a:rPr lang="en-US"/>
                        <a:t>Failure to Abate</a:t>
                      </a:r>
                    </a:p>
                  </a:txBody>
                  <a:tcPr anchor="ctr">
                    <a:lnL>
                      <a:noFill/>
                    </a:lnL>
                    <a:lnR>
                      <a:noFill/>
                    </a:lnR>
                    <a:lnT>
                      <a:noFill/>
                    </a:lnT>
                    <a:lnB>
                      <a:noFill/>
                    </a:lnB>
                  </a:tcPr>
                </a:tc>
                <a:tc>
                  <a:txBody>
                    <a:bodyPr/>
                    <a:lstStyle/>
                    <a:p>
                      <a:r>
                        <a:rPr lang="en-US"/>
                        <a:t>$13,260 per day beyond the abatement date</a:t>
                      </a:r>
                    </a:p>
                  </a:txBody>
                  <a:tcPr anchor="ctr">
                    <a:lnL>
                      <a:noFill/>
                    </a:lnL>
                    <a:lnR>
                      <a:noFill/>
                    </a:lnR>
                    <a:lnT>
                      <a:noFill/>
                    </a:lnT>
                    <a:lnB>
                      <a:noFill/>
                    </a:lnB>
                  </a:tcPr>
                </a:tc>
                <a:extLst>
                  <a:ext uri="{0D108BD9-81ED-4DB2-BD59-A6C34878D82A}">
                    <a16:rowId xmlns:a16="http://schemas.microsoft.com/office/drawing/2014/main" val="4124804774"/>
                  </a:ext>
                </a:extLst>
              </a:tr>
              <a:tr h="585216">
                <a:tc>
                  <a:txBody>
                    <a:bodyPr/>
                    <a:lstStyle/>
                    <a:p>
                      <a:r>
                        <a:rPr lang="en-US"/>
                        <a:t>Willful or Repeated</a:t>
                      </a:r>
                    </a:p>
                  </a:txBody>
                  <a:tcPr anchor="ctr">
                    <a:lnL>
                      <a:noFill/>
                    </a:lnL>
                    <a:lnR>
                      <a:noFill/>
                    </a:lnR>
                    <a:lnT>
                      <a:noFill/>
                    </a:lnT>
                    <a:lnB>
                      <a:noFill/>
                    </a:lnB>
                  </a:tcPr>
                </a:tc>
                <a:tc>
                  <a:txBody>
                    <a:bodyPr/>
                    <a:lstStyle/>
                    <a:p>
                      <a:r>
                        <a:rPr lang="en-US" dirty="0"/>
                        <a:t>$132,598 per violation</a:t>
                      </a:r>
                    </a:p>
                  </a:txBody>
                  <a:tcPr anchor="ctr">
                    <a:lnL>
                      <a:noFill/>
                    </a:lnL>
                    <a:lnR>
                      <a:noFill/>
                    </a:lnR>
                    <a:lnT>
                      <a:noFill/>
                    </a:lnT>
                    <a:lnB>
                      <a:noFill/>
                    </a:lnB>
                  </a:tcPr>
                </a:tc>
                <a:extLst>
                  <a:ext uri="{0D108BD9-81ED-4DB2-BD59-A6C34878D82A}">
                    <a16:rowId xmlns:a16="http://schemas.microsoft.com/office/drawing/2014/main" val="1659069646"/>
                  </a:ext>
                </a:extLst>
              </a:tr>
            </a:tbl>
          </a:graphicData>
        </a:graphic>
      </p:graphicFrame>
      <p:sp>
        <p:nvSpPr>
          <p:cNvPr id="5" name="TextBox 4"/>
          <p:cNvSpPr txBox="1"/>
          <p:nvPr/>
        </p:nvSpPr>
        <p:spPr>
          <a:xfrm>
            <a:off x="381000" y="6400800"/>
            <a:ext cx="1689886" cy="338554"/>
          </a:xfrm>
          <a:prstGeom prst="rect">
            <a:avLst/>
          </a:prstGeom>
          <a:noFill/>
        </p:spPr>
        <p:txBody>
          <a:bodyPr wrap="none" rtlCol="0">
            <a:spAutoFit/>
          </a:bodyPr>
          <a:lstStyle/>
          <a:p>
            <a:r>
              <a:rPr lang="en-US" sz="1600" b="1" i="1" dirty="0" smtClean="0"/>
              <a:t>As of 1-23-2019</a:t>
            </a:r>
            <a:endParaRPr lang="en-US" sz="1600" b="1" i="1" dirty="0"/>
          </a:p>
        </p:txBody>
      </p:sp>
    </p:spTree>
    <p:extLst>
      <p:ext uri="{BB962C8B-B14F-4D97-AF65-F5344CB8AC3E}">
        <p14:creationId xmlns:p14="http://schemas.microsoft.com/office/powerpoint/2010/main" val="1480298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31805"/>
            <a:ext cx="7772400" cy="1143000"/>
          </a:xfrm>
          <a:prstGeom prst="rect">
            <a:avLst/>
          </a:prstGeom>
        </p:spPr>
        <p:txBody>
          <a:bodyPr>
            <a:normAutofit fontScale="90000"/>
          </a:bodyPr>
          <a:lstStyle/>
          <a:p>
            <a:pPr algn="l"/>
            <a:r>
              <a:rPr lang="en-US" altLang="en-US" sz="4000" dirty="0" smtClean="0">
                <a:hlinkClick r:id="rId3"/>
              </a:rPr>
              <a:t>www.osha.gov</a:t>
            </a:r>
            <a:r>
              <a:rPr lang="en-US" altLang="en-US" sz="4000" dirty="0" smtClean="0"/>
              <a:t/>
            </a:r>
            <a:br>
              <a:rPr lang="en-US" altLang="en-US" sz="4000" dirty="0" smtClean="0"/>
            </a:br>
            <a:r>
              <a:rPr lang="en-US" altLang="en-US" sz="4000" dirty="0" smtClean="0">
                <a:solidFill>
                  <a:schemeClr val="accent3"/>
                </a:solidFill>
              </a:rPr>
              <a:t>1-800-321-OSHA (6742)</a:t>
            </a:r>
          </a:p>
        </p:txBody>
      </p:sp>
      <p:pic>
        <p:nvPicPr>
          <p:cNvPr id="2050" name="Picture 2"/>
          <p:cNvPicPr>
            <a:picLocks noChangeAspect="1" noChangeArrowheads="1"/>
          </p:cNvPicPr>
          <p:nvPr/>
        </p:nvPicPr>
        <p:blipFill>
          <a:blip r:embed="rId4"/>
          <a:srcRect/>
          <a:stretch>
            <a:fillRect/>
          </a:stretch>
        </p:blipFill>
        <p:spPr bwMode="auto">
          <a:xfrm>
            <a:off x="2895600" y="1828800"/>
            <a:ext cx="3203367" cy="4572000"/>
          </a:xfrm>
          <a:prstGeom prst="rect">
            <a:avLst/>
          </a:prstGeom>
          <a:ln w="28575">
            <a:solidFill>
              <a:srgbClr val="FFC000"/>
            </a:solidFill>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1819320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7" y="32469"/>
            <a:ext cx="9436003" cy="638726"/>
          </a:xfrm>
        </p:spPr>
        <p:txBody>
          <a:bodyPr>
            <a:normAutofit/>
          </a:bodyPr>
          <a:lstStyle/>
          <a:p>
            <a:r>
              <a:rPr lang="en-US" sz="3200" dirty="0" smtClean="0"/>
              <a:t>OSHA and Safe Alliance For Excellence</a:t>
            </a:r>
            <a:endParaRPr lang="en-US" sz="3200" dirty="0"/>
          </a:p>
        </p:txBody>
      </p:sp>
      <p:pic>
        <p:nvPicPr>
          <p:cNvPr id="5" name="Picture 4"/>
          <p:cNvPicPr>
            <a:picLocks noChangeAspect="1"/>
          </p:cNvPicPr>
          <p:nvPr/>
        </p:nvPicPr>
        <p:blipFill rotWithShape="1">
          <a:blip r:embed="rId2"/>
          <a:srcRect l="6250" t="11789" r="3750"/>
          <a:stretch/>
        </p:blipFill>
        <p:spPr>
          <a:xfrm>
            <a:off x="76200" y="671195"/>
            <a:ext cx="4419600" cy="6034405"/>
          </a:xfrm>
          <a:prstGeom prst="rect">
            <a:avLst/>
          </a:prstGeom>
        </p:spPr>
      </p:pic>
      <p:pic>
        <p:nvPicPr>
          <p:cNvPr id="7" name="Picture 6"/>
          <p:cNvPicPr>
            <a:picLocks noChangeAspect="1"/>
          </p:cNvPicPr>
          <p:nvPr/>
        </p:nvPicPr>
        <p:blipFill rotWithShape="1">
          <a:blip r:embed="rId3"/>
          <a:srcRect l="33818" t="30534" r="34647"/>
          <a:stretch/>
        </p:blipFill>
        <p:spPr>
          <a:xfrm>
            <a:off x="4730798" y="671195"/>
            <a:ext cx="4260802" cy="6034406"/>
          </a:xfrm>
          <a:prstGeom prst="rect">
            <a:avLst/>
          </a:prstGeom>
        </p:spPr>
      </p:pic>
    </p:spTree>
    <p:extLst>
      <p:ext uri="{BB962C8B-B14F-4D97-AF65-F5344CB8AC3E}">
        <p14:creationId xmlns:p14="http://schemas.microsoft.com/office/powerpoint/2010/main" val="271968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Exceptions</a:t>
            </a:r>
            <a:endParaRPr lang="en-US" dirty="0"/>
          </a:p>
        </p:txBody>
      </p:sp>
      <p:sp>
        <p:nvSpPr>
          <p:cNvPr id="3" name="Content Placeholder 2"/>
          <p:cNvSpPr>
            <a:spLocks noGrp="1"/>
          </p:cNvSpPr>
          <p:nvPr>
            <p:ph idx="1"/>
          </p:nvPr>
        </p:nvSpPr>
        <p:spPr>
          <a:xfrm>
            <a:off x="457200" y="2362200"/>
            <a:ext cx="8229600" cy="4038600"/>
          </a:xfrm>
        </p:spPr>
        <p:txBody>
          <a:bodyPr/>
          <a:lstStyle/>
          <a:p>
            <a:pPr eaLnBrk="1" hangingPunct="1">
              <a:lnSpc>
                <a:spcPct val="80000"/>
              </a:lnSpc>
              <a:defRPr/>
            </a:pPr>
            <a:r>
              <a:rPr lang="en-US" altLang="en-US" dirty="0"/>
              <a:t>Ten (10) or fewer employees at all times during the last calendar year</a:t>
            </a:r>
          </a:p>
          <a:p>
            <a:pPr marL="0" indent="0" eaLnBrk="1" hangingPunct="1">
              <a:lnSpc>
                <a:spcPct val="80000"/>
              </a:lnSpc>
              <a:buFont typeface="Wingdings" panose="05000000000000000000" pitchFamily="2" charset="2"/>
              <a:buNone/>
              <a:defRPr/>
            </a:pPr>
            <a:endParaRPr lang="en-US" altLang="en-US" dirty="0"/>
          </a:p>
          <a:p>
            <a:pPr eaLnBrk="1" hangingPunct="1">
              <a:lnSpc>
                <a:spcPct val="80000"/>
              </a:lnSpc>
              <a:defRPr/>
            </a:pPr>
            <a:r>
              <a:rPr lang="en-US" altLang="en-US" dirty="0"/>
              <a:t>BLS or OSHA request</a:t>
            </a:r>
          </a:p>
          <a:p>
            <a:pPr eaLnBrk="1" hangingPunct="1">
              <a:lnSpc>
                <a:spcPct val="80000"/>
              </a:lnSpc>
              <a:defRPr/>
            </a:pPr>
            <a:endParaRPr lang="en-US" altLang="en-US" dirty="0"/>
          </a:p>
          <a:p>
            <a:pPr eaLnBrk="1" hangingPunct="1">
              <a:lnSpc>
                <a:spcPct val="80000"/>
              </a:lnSpc>
              <a:defRPr/>
            </a:pPr>
            <a:r>
              <a:rPr lang="en-US" altLang="en-US" dirty="0"/>
              <a:t>Business establishment is classified in a specific low hazard retail, service, finance, insurance or real estate industry listed in Appendix A </a:t>
            </a:r>
          </a:p>
          <a:p>
            <a:endParaRPr lang="en-US" dirty="0"/>
          </a:p>
        </p:txBody>
      </p:sp>
    </p:spTree>
    <p:extLst>
      <p:ext uri="{BB962C8B-B14F-4D97-AF65-F5344CB8AC3E}">
        <p14:creationId xmlns:p14="http://schemas.microsoft.com/office/powerpoint/2010/main" val="4004338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228600"/>
            <a:ext cx="8229600" cy="1143001"/>
          </a:xfrm>
        </p:spPr>
        <p:txBody>
          <a:bodyPr>
            <a:normAutofit/>
          </a:bodyPr>
          <a:lstStyle/>
          <a:p>
            <a:pPr algn="ctr"/>
            <a:r>
              <a:rPr lang="en-US" altLang="en-US" sz="4800" b="1" dirty="0" smtClean="0"/>
              <a:t>Questions</a:t>
            </a:r>
          </a:p>
        </p:txBody>
      </p:sp>
      <p:pic>
        <p:nvPicPr>
          <p:cNvPr id="4608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2438400"/>
            <a:ext cx="48006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075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White box"/>
          <p:cNvSpPr/>
          <p:nvPr/>
        </p:nvSpPr>
        <p:spPr>
          <a:xfrm>
            <a:off x="6781800" y="6019800"/>
            <a:ext cx="21336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8"/>
          <p:cNvSpPr txBox="1"/>
          <p:nvPr/>
        </p:nvSpPr>
        <p:spPr bwMode="auto">
          <a:xfrm>
            <a:off x="1392650" y="4303712"/>
            <a:ext cx="6358700" cy="1030288"/>
          </a:xfrm>
          <a:prstGeom prst="rect">
            <a:avLst/>
          </a:prstGeom>
          <a:noFill/>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ts val="600"/>
              </a:spcAft>
            </a:pPr>
            <a:r>
              <a:rPr lang="en-US" sz="2800" b="1" dirty="0" err="1">
                <a:solidFill>
                  <a:srgbClr val="182C83"/>
                </a:solidFill>
                <a:latin typeface="Calibri" charset="0"/>
              </a:rPr>
              <a:t>www.osha.gov</a:t>
            </a:r>
            <a:endParaRPr lang="en-US" sz="2800" b="1" dirty="0">
              <a:solidFill>
                <a:srgbClr val="182C83"/>
              </a:solidFill>
              <a:latin typeface="Calibri" charset="0"/>
            </a:endParaRPr>
          </a:p>
          <a:p>
            <a:pPr algn="ctr" eaLnBrk="1" hangingPunct="1"/>
            <a:r>
              <a:rPr lang="en-US" sz="2800" b="1" dirty="0">
                <a:solidFill>
                  <a:srgbClr val="182C83"/>
                </a:solidFill>
                <a:latin typeface="Calibri" charset="0"/>
              </a:rPr>
              <a:t>800-321-OSHA (6742</a:t>
            </a:r>
            <a:r>
              <a:rPr lang="en-US" sz="2800" b="1" dirty="0">
                <a:solidFill>
                  <a:srgbClr val="182C83"/>
                </a:solidFill>
                <a:effectLst>
                  <a:outerShdw blurRad="38100" dist="38100" dir="2700000" algn="tl">
                    <a:srgbClr val="DDDDDD"/>
                  </a:outerShdw>
                </a:effectLst>
                <a:latin typeface="Calibri" charset="0"/>
              </a:rPr>
              <a:t>)</a:t>
            </a:r>
          </a:p>
        </p:txBody>
      </p:sp>
      <p:pic>
        <p:nvPicPr>
          <p:cNvPr id="4" name="Picture 3" descr="secondary-OSHA logo.jpg" title="OSHA logo"/>
          <p:cNvPicPr>
            <a:picLocks noChangeAspect="1"/>
          </p:cNvPicPr>
          <p:nvPr/>
        </p:nvPicPr>
        <p:blipFill rotWithShape="1">
          <a:blip r:embed="rId3" cstate="email">
            <a:extLst>
              <a:ext uri="{28A0092B-C50C-407E-A947-70E740481C1C}">
                <a14:useLocalDpi xmlns:a14="http://schemas.microsoft.com/office/drawing/2010/main" val="0"/>
              </a:ext>
            </a:extLst>
          </a:blip>
          <a:srcRect b="41192"/>
          <a:stretch/>
        </p:blipFill>
        <p:spPr>
          <a:xfrm>
            <a:off x="3094387" y="3236912"/>
            <a:ext cx="2955227" cy="918643"/>
          </a:xfrm>
          <a:prstGeom prst="rect">
            <a:avLst/>
          </a:prstGeom>
        </p:spPr>
      </p:pic>
      <p:sp>
        <p:nvSpPr>
          <p:cNvPr id="3" name="Title 2"/>
          <p:cNvSpPr>
            <a:spLocks noGrp="1"/>
          </p:cNvSpPr>
          <p:nvPr>
            <p:ph type="title"/>
          </p:nvPr>
        </p:nvSpPr>
        <p:spPr/>
        <p:txBody>
          <a:bodyPr/>
          <a:lstStyle/>
          <a:p>
            <a:r>
              <a:rPr lang="en-US" dirty="0" smtClean="0"/>
              <a:t>OSHA</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228600" y="2133600"/>
            <a:ext cx="8737600" cy="4425950"/>
          </a:xfrm>
          <a:prstGeom prst="rect">
            <a:avLst/>
          </a:prstGeom>
          <a:noFill/>
          <a:ln w="12700">
            <a:noFill/>
            <a:miter lim="800000"/>
            <a:headEnd type="none" w="sm" len="sm"/>
            <a:tailEnd type="none" w="sm" len="sm"/>
          </a:ln>
          <a:effec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900" b="1" dirty="0" smtClean="0">
                <a:latin typeface="Times New Roman" pitchFamily="18" charset="0"/>
              </a:rPr>
              <a:t>This information has been developed by an OSHA Compliance Assistance Specialist and is intended to assist employers, workers, and others as they strive to improve workplace health and safety.  While we attempt to thoroughly address specific topics,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a:t>
            </a:r>
            <a:r>
              <a:rPr lang="ja-JP" altLang="en-US" sz="1900" b="1" dirty="0" smtClean="0">
                <a:latin typeface="Times New Roman" pitchFamily="18" charset="0"/>
              </a:rPr>
              <a:t>’</a:t>
            </a:r>
            <a:r>
              <a:rPr lang="en-US" altLang="ja-JP" sz="1900" b="1" dirty="0" smtClean="0">
                <a:latin typeface="Times New Roman" pitchFamily="18" charset="0"/>
              </a:rPr>
              <a:t>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a:t>
            </a:r>
            <a:r>
              <a:rPr lang="ja-JP" altLang="en-US" sz="1900" b="1" dirty="0" smtClean="0">
                <a:latin typeface="Times New Roman" pitchFamily="18" charset="0"/>
              </a:rPr>
              <a:t>’</a:t>
            </a:r>
            <a:r>
              <a:rPr lang="en-US" altLang="ja-JP" sz="1900" b="1" dirty="0" smtClean="0">
                <a:latin typeface="Times New Roman" pitchFamily="18" charset="0"/>
              </a:rPr>
              <a:t>s website at www.osha.gov</a:t>
            </a:r>
            <a:r>
              <a:rPr lang="en-US" altLang="ja-JP" sz="1900" b="1" dirty="0" smtClean="0">
                <a:effectLst>
                  <a:outerShdw blurRad="38100" dist="38100" dir="2700000" algn="tl">
                    <a:srgbClr val="C0C0C0"/>
                  </a:outerShdw>
                </a:effectLst>
                <a:latin typeface="Times New Roman" pitchFamily="18" charset="0"/>
              </a:rPr>
              <a:t>.</a:t>
            </a:r>
            <a:endParaRPr lang="en-US" altLang="en-US" sz="1900" b="1" dirty="0" smtClean="0">
              <a:effectLst>
                <a:outerShdw blurRad="38100" dist="38100" dir="2700000" algn="tl">
                  <a:srgbClr val="C0C0C0"/>
                </a:outerShdw>
              </a:effectLst>
              <a:latin typeface="Times New Roman" pitchFamily="18" charset="0"/>
            </a:endParaRPr>
          </a:p>
        </p:txBody>
      </p:sp>
      <p:sp>
        <p:nvSpPr>
          <p:cNvPr id="52227" name="Text Box 3"/>
          <p:cNvSpPr txBox="1">
            <a:spLocks noChangeArrowheads="1"/>
          </p:cNvSpPr>
          <p:nvPr/>
        </p:nvSpPr>
        <p:spPr bwMode="auto">
          <a:xfrm>
            <a:off x="1524000" y="4572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28" charset="-128"/>
              </a:defRPr>
            </a:lvl1pPr>
            <a:lvl2pPr marL="742950" indent="-285750" eaLnBrk="0" hangingPunct="0">
              <a:spcBef>
                <a:spcPct val="20000"/>
              </a:spcBef>
              <a:buChar char="–"/>
              <a:defRPr sz="2800">
                <a:solidFill>
                  <a:schemeClr val="tx1"/>
                </a:solidFill>
                <a:latin typeface="Arial" charset="0"/>
                <a:ea typeface="ＭＳ Ｐゴシック" pitchFamily="28" charset="-128"/>
              </a:defRPr>
            </a:lvl2pPr>
            <a:lvl3pPr marL="1143000" indent="-228600" eaLnBrk="0" hangingPunct="0">
              <a:spcBef>
                <a:spcPct val="20000"/>
              </a:spcBef>
              <a:buChar char="•"/>
              <a:defRPr sz="2400">
                <a:solidFill>
                  <a:schemeClr val="tx1"/>
                </a:solidFill>
                <a:latin typeface="Arial" charset="0"/>
                <a:ea typeface="ＭＳ Ｐゴシック" pitchFamily="28" charset="-128"/>
              </a:defRPr>
            </a:lvl3pPr>
            <a:lvl4pPr marL="1600200" indent="-228600" eaLnBrk="0" hangingPunct="0">
              <a:spcBef>
                <a:spcPct val="20000"/>
              </a:spcBef>
              <a:buChar char="–"/>
              <a:defRPr sz="2000">
                <a:solidFill>
                  <a:schemeClr val="tx1"/>
                </a:solidFill>
                <a:latin typeface="Arial" charset="0"/>
                <a:ea typeface="ＭＳ Ｐゴシック" pitchFamily="28" charset="-128"/>
              </a:defRPr>
            </a:lvl4pPr>
            <a:lvl5pPr marL="2057400" indent="-228600" eaLnBrk="0" hangingPunct="0">
              <a:spcBef>
                <a:spcPct val="20000"/>
              </a:spcBef>
              <a:buChar char="»"/>
              <a:defRPr sz="2000">
                <a:solidFill>
                  <a:schemeClr val="tx1"/>
                </a:solidFill>
                <a:latin typeface="Arial" charset="0"/>
                <a:ea typeface="ＭＳ Ｐゴシック" pitchFamily="28"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28" charset="-128"/>
              </a:defRPr>
            </a:lvl9pPr>
          </a:lstStyle>
          <a:p>
            <a:pPr algn="ctr">
              <a:spcBef>
                <a:spcPct val="0"/>
              </a:spcBef>
              <a:buFontTx/>
              <a:buNone/>
            </a:pPr>
            <a:r>
              <a:rPr lang="en-US" altLang="en-US" sz="4000" b="1" u="sng" dirty="0">
                <a:solidFill>
                  <a:srgbClr val="FF0000"/>
                </a:solidFill>
                <a:latin typeface="Times New Roman" charset="0"/>
              </a:rPr>
              <a:t>DISCLAIMER</a:t>
            </a:r>
          </a:p>
        </p:txBody>
      </p:sp>
    </p:spTree>
    <p:extLst>
      <p:ext uri="{BB962C8B-B14F-4D97-AF65-F5344CB8AC3E}">
        <p14:creationId xmlns:p14="http://schemas.microsoft.com/office/powerpoint/2010/main" val="312765500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Recordable?</a:t>
            </a:r>
            <a:endParaRPr lang="en-US" dirty="0"/>
          </a:p>
        </p:txBody>
      </p:sp>
      <p:sp>
        <p:nvSpPr>
          <p:cNvPr id="3" name="Content Placeholder 2"/>
          <p:cNvSpPr>
            <a:spLocks noGrp="1"/>
          </p:cNvSpPr>
          <p:nvPr>
            <p:ph idx="1"/>
          </p:nvPr>
        </p:nvSpPr>
        <p:spPr/>
        <p:txBody>
          <a:bodyPr/>
          <a:lstStyle/>
          <a:p>
            <a:pPr eaLnBrk="1" hangingPunct="1">
              <a:lnSpc>
                <a:spcPct val="90000"/>
              </a:lnSpc>
            </a:pPr>
            <a:r>
              <a:rPr lang="en-US" altLang="en-US" sz="2800" dirty="0"/>
              <a:t>New work-related injuries and illnesses:</a:t>
            </a:r>
          </a:p>
          <a:p>
            <a:pPr lvl="1" eaLnBrk="1" hangingPunct="1">
              <a:lnSpc>
                <a:spcPct val="90000"/>
              </a:lnSpc>
            </a:pPr>
            <a:r>
              <a:rPr lang="en-US" altLang="en-US" sz="2400" dirty="0"/>
              <a:t>Death </a:t>
            </a:r>
          </a:p>
          <a:p>
            <a:pPr lvl="1" eaLnBrk="1" hangingPunct="1">
              <a:lnSpc>
                <a:spcPct val="90000"/>
              </a:lnSpc>
            </a:pPr>
            <a:r>
              <a:rPr lang="en-US" altLang="en-US" sz="2400" dirty="0"/>
              <a:t>Days away from work</a:t>
            </a:r>
          </a:p>
          <a:p>
            <a:pPr lvl="1" eaLnBrk="1" hangingPunct="1">
              <a:lnSpc>
                <a:spcPct val="90000"/>
              </a:lnSpc>
            </a:pPr>
            <a:r>
              <a:rPr lang="en-US" altLang="en-US" sz="2400" dirty="0"/>
              <a:t>Restricted work or transfer to another job</a:t>
            </a:r>
          </a:p>
          <a:p>
            <a:pPr lvl="1" eaLnBrk="1" hangingPunct="1">
              <a:lnSpc>
                <a:spcPct val="90000"/>
              </a:lnSpc>
            </a:pPr>
            <a:r>
              <a:rPr lang="en-US" altLang="en-US" sz="2400" dirty="0"/>
              <a:t>Medical treatment beyond first aid</a:t>
            </a:r>
          </a:p>
          <a:p>
            <a:pPr lvl="1" eaLnBrk="1" hangingPunct="1">
              <a:lnSpc>
                <a:spcPct val="90000"/>
              </a:lnSpc>
            </a:pPr>
            <a:r>
              <a:rPr lang="en-US" altLang="en-US" sz="2400" dirty="0"/>
              <a:t>Loss of consciousness</a:t>
            </a:r>
          </a:p>
          <a:p>
            <a:pPr lvl="1" eaLnBrk="1" hangingPunct="1">
              <a:lnSpc>
                <a:spcPct val="90000"/>
              </a:lnSpc>
            </a:pPr>
            <a:r>
              <a:rPr lang="en-US" altLang="en-US" sz="2400" dirty="0"/>
              <a:t>Diagnosis of a significant injury/illness by a physician or other licensed health care professional</a:t>
            </a:r>
          </a:p>
          <a:p>
            <a:endParaRPr lang="en-US" dirty="0"/>
          </a:p>
        </p:txBody>
      </p:sp>
    </p:spTree>
    <p:extLst>
      <p:ext uri="{BB962C8B-B14F-4D97-AF65-F5344CB8AC3E}">
        <p14:creationId xmlns:p14="http://schemas.microsoft.com/office/powerpoint/2010/main" val="2159437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Recordable?</a:t>
            </a:r>
            <a:endParaRPr lang="en-US" dirty="0"/>
          </a:p>
        </p:txBody>
      </p:sp>
      <p:sp>
        <p:nvSpPr>
          <p:cNvPr id="3" name="Content Placeholder 2"/>
          <p:cNvSpPr>
            <a:spLocks noGrp="1"/>
          </p:cNvSpPr>
          <p:nvPr>
            <p:ph idx="1"/>
          </p:nvPr>
        </p:nvSpPr>
        <p:spPr>
          <a:xfrm>
            <a:off x="304800" y="2590800"/>
            <a:ext cx="8229600" cy="3763963"/>
          </a:xfrm>
        </p:spPr>
        <p:txBody>
          <a:bodyPr/>
          <a:lstStyle/>
          <a:p>
            <a:pPr eaLnBrk="1" hangingPunct="1">
              <a:lnSpc>
                <a:spcPct val="70000"/>
              </a:lnSpc>
            </a:pPr>
            <a:r>
              <a:rPr lang="en-US" altLang="en-US" dirty="0" err="1"/>
              <a:t>Needlestick</a:t>
            </a:r>
            <a:r>
              <a:rPr lang="en-US" altLang="en-US" dirty="0"/>
              <a:t> and sharps injuries</a:t>
            </a:r>
          </a:p>
          <a:p>
            <a:pPr eaLnBrk="1" hangingPunct="1">
              <a:lnSpc>
                <a:spcPct val="70000"/>
              </a:lnSpc>
            </a:pPr>
            <a:r>
              <a:rPr lang="en-US" altLang="en-US" dirty="0"/>
              <a:t>Medical removal under OSHA standards</a:t>
            </a:r>
          </a:p>
          <a:p>
            <a:pPr eaLnBrk="1" hangingPunct="1"/>
            <a:r>
              <a:rPr lang="en-US" altLang="en-US" dirty="0"/>
              <a:t>Work-related tuberculosis cases</a:t>
            </a:r>
          </a:p>
          <a:p>
            <a:pPr eaLnBrk="1" hangingPunct="1"/>
            <a:r>
              <a:rPr lang="en-US" altLang="en-US" dirty="0"/>
              <a:t>STS of 10 </a:t>
            </a:r>
            <a:r>
              <a:rPr lang="en-US" altLang="en-US" dirty="0" err="1"/>
              <a:t>db</a:t>
            </a:r>
            <a:r>
              <a:rPr lang="en-US" altLang="en-US" dirty="0"/>
              <a:t> with 25 </a:t>
            </a:r>
            <a:r>
              <a:rPr lang="en-US" altLang="en-US" dirty="0" err="1"/>
              <a:t>db</a:t>
            </a:r>
            <a:r>
              <a:rPr lang="en-US" altLang="en-US" dirty="0"/>
              <a:t> hearing loss</a:t>
            </a:r>
          </a:p>
          <a:p>
            <a:endParaRPr lang="en-US" dirty="0"/>
          </a:p>
        </p:txBody>
      </p:sp>
    </p:spTree>
    <p:extLst>
      <p:ext uri="{BB962C8B-B14F-4D97-AF65-F5344CB8AC3E}">
        <p14:creationId xmlns:p14="http://schemas.microsoft.com/office/powerpoint/2010/main" val="48037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477000" cy="1143000"/>
          </a:xfrm>
        </p:spPr>
        <p:txBody>
          <a:bodyPr/>
          <a:lstStyle/>
          <a:p>
            <a:r>
              <a:rPr lang="en-US" altLang="en-US" dirty="0"/>
              <a:t>Medical Treatment</a:t>
            </a:r>
            <a:endParaRPr lang="en-US" dirty="0"/>
          </a:p>
        </p:txBody>
      </p:sp>
      <p:sp>
        <p:nvSpPr>
          <p:cNvPr id="3" name="Content Placeholder 2"/>
          <p:cNvSpPr>
            <a:spLocks noGrp="1"/>
          </p:cNvSpPr>
          <p:nvPr>
            <p:ph idx="1"/>
          </p:nvPr>
        </p:nvSpPr>
        <p:spPr>
          <a:xfrm>
            <a:off x="457200" y="2362200"/>
            <a:ext cx="8229600" cy="4038600"/>
          </a:xfrm>
        </p:spPr>
        <p:txBody>
          <a:bodyPr/>
          <a:lstStyle/>
          <a:p>
            <a:pPr eaLnBrk="1" hangingPunct="1"/>
            <a:r>
              <a:rPr lang="en-US" altLang="en-US" sz="2800" dirty="0"/>
              <a:t>The management and care of a patient to combat disease or disorder</a:t>
            </a:r>
          </a:p>
          <a:p>
            <a:pPr eaLnBrk="1" hangingPunct="1"/>
            <a:r>
              <a:rPr lang="en-US" altLang="en-US" sz="2800" dirty="0"/>
              <a:t>Does not include:</a:t>
            </a:r>
          </a:p>
          <a:p>
            <a:pPr lvl="1" eaLnBrk="1" hangingPunct="1"/>
            <a:r>
              <a:rPr lang="en-US" altLang="en-US" sz="2400" dirty="0"/>
              <a:t>Visits to a physician or other licensed health care professional solely for observation or counseling</a:t>
            </a:r>
          </a:p>
          <a:p>
            <a:pPr lvl="1" eaLnBrk="1" hangingPunct="1"/>
            <a:r>
              <a:rPr lang="en-US" altLang="en-US" sz="2400" dirty="0"/>
              <a:t>Diagnostic procedures, such as x-rays and blood tests, including the administration of prescription medications used solely for diagnostic purposes </a:t>
            </a:r>
          </a:p>
          <a:p>
            <a:pPr lvl="1" eaLnBrk="1" hangingPunct="1"/>
            <a:r>
              <a:rPr lang="en-US" altLang="en-US" sz="2400" dirty="0"/>
              <a:t>“First aid" as defined</a:t>
            </a:r>
          </a:p>
          <a:p>
            <a:endParaRPr lang="en-US" dirty="0"/>
          </a:p>
        </p:txBody>
      </p:sp>
    </p:spTree>
    <p:extLst>
      <p:ext uri="{BB962C8B-B14F-4D97-AF65-F5344CB8AC3E}">
        <p14:creationId xmlns:p14="http://schemas.microsoft.com/office/powerpoint/2010/main" val="3327977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324600" cy="1143000"/>
          </a:xfrm>
        </p:spPr>
        <p:txBody>
          <a:bodyPr/>
          <a:lstStyle/>
          <a:p>
            <a:r>
              <a:rPr lang="en-US" altLang="en-US" dirty="0"/>
              <a:t>First Aid</a:t>
            </a:r>
            <a:endParaRPr lang="en-US" dirty="0"/>
          </a:p>
        </p:txBody>
      </p:sp>
      <p:sp>
        <p:nvSpPr>
          <p:cNvPr id="5" name="Content Placeholder 4"/>
          <p:cNvSpPr>
            <a:spLocks noGrp="1"/>
          </p:cNvSpPr>
          <p:nvPr>
            <p:ph sz="half" idx="1"/>
          </p:nvPr>
        </p:nvSpPr>
        <p:spPr>
          <a:xfrm>
            <a:off x="304800" y="2286000"/>
            <a:ext cx="4038600" cy="3992563"/>
          </a:xfrm>
        </p:spPr>
        <p:txBody>
          <a:bodyPr>
            <a:normAutofit fontScale="70000" lnSpcReduction="20000"/>
          </a:bodyPr>
          <a:lstStyle/>
          <a:p>
            <a:pPr eaLnBrk="1" hangingPunct="1">
              <a:lnSpc>
                <a:spcPct val="80000"/>
              </a:lnSpc>
            </a:pPr>
            <a:r>
              <a:rPr lang="en-US" altLang="en-US" dirty="0"/>
              <a:t>Using a nonprescription medication at nonprescription strength </a:t>
            </a:r>
          </a:p>
          <a:p>
            <a:pPr eaLnBrk="1" hangingPunct="1">
              <a:lnSpc>
                <a:spcPct val="80000"/>
              </a:lnSpc>
            </a:pPr>
            <a:r>
              <a:rPr lang="en-US" altLang="en-US" dirty="0"/>
              <a:t>Administering tetanus immunizations </a:t>
            </a:r>
          </a:p>
          <a:p>
            <a:pPr eaLnBrk="1" hangingPunct="1">
              <a:lnSpc>
                <a:spcPct val="80000"/>
              </a:lnSpc>
            </a:pPr>
            <a:r>
              <a:rPr lang="en-US" altLang="en-US" dirty="0"/>
              <a:t>Cleaning, flushing or soaking wounds on the surface of the skin;</a:t>
            </a:r>
          </a:p>
          <a:p>
            <a:pPr eaLnBrk="1" hangingPunct="1">
              <a:lnSpc>
                <a:spcPct val="80000"/>
              </a:lnSpc>
            </a:pPr>
            <a:r>
              <a:rPr lang="en-US" altLang="en-US" dirty="0"/>
              <a:t>Using wound coverings such as bandages, Band-Aids™, gauze pads, etc.; or using butterfly bandages or </a:t>
            </a:r>
            <a:r>
              <a:rPr lang="en-US" altLang="en-US" dirty="0" err="1"/>
              <a:t>Steri</a:t>
            </a:r>
            <a:r>
              <a:rPr lang="en-US" altLang="en-US" dirty="0"/>
              <a:t>-Strips™ </a:t>
            </a:r>
          </a:p>
          <a:p>
            <a:pPr eaLnBrk="1" hangingPunct="1">
              <a:lnSpc>
                <a:spcPct val="80000"/>
              </a:lnSpc>
            </a:pPr>
            <a:r>
              <a:rPr lang="en-US" altLang="en-US" dirty="0"/>
              <a:t>Using hot or cold therapy</a:t>
            </a:r>
          </a:p>
          <a:p>
            <a:pPr eaLnBrk="1" hangingPunct="1">
              <a:lnSpc>
                <a:spcPct val="80000"/>
              </a:lnSpc>
            </a:pPr>
            <a:r>
              <a:rPr lang="en-US" altLang="en-US" dirty="0"/>
              <a:t>Using any non-rigid means of support, such as elastic bandages, wraps, non-rigid back belts, etc. </a:t>
            </a:r>
          </a:p>
        </p:txBody>
      </p:sp>
      <p:sp>
        <p:nvSpPr>
          <p:cNvPr id="6" name="Content Placeholder 5"/>
          <p:cNvSpPr>
            <a:spLocks noGrp="1"/>
          </p:cNvSpPr>
          <p:nvPr>
            <p:ph sz="half" idx="2"/>
          </p:nvPr>
        </p:nvSpPr>
        <p:spPr>
          <a:xfrm>
            <a:off x="4572000" y="2286000"/>
            <a:ext cx="4038600" cy="3992563"/>
          </a:xfrm>
        </p:spPr>
        <p:txBody>
          <a:bodyPr>
            <a:normAutofit fontScale="70000" lnSpcReduction="20000"/>
          </a:bodyPr>
          <a:lstStyle/>
          <a:p>
            <a:pPr eaLnBrk="1" hangingPunct="1">
              <a:lnSpc>
                <a:spcPct val="80000"/>
              </a:lnSpc>
              <a:spcBef>
                <a:spcPct val="10000"/>
              </a:spcBef>
              <a:defRPr/>
            </a:pPr>
            <a:r>
              <a:rPr lang="en-US" dirty="0"/>
              <a:t>Using temporary immobilization devices while transporting an accident victim</a:t>
            </a:r>
          </a:p>
          <a:p>
            <a:pPr eaLnBrk="1" hangingPunct="1">
              <a:lnSpc>
                <a:spcPct val="80000"/>
              </a:lnSpc>
              <a:spcBef>
                <a:spcPct val="10000"/>
              </a:spcBef>
              <a:defRPr/>
            </a:pPr>
            <a:r>
              <a:rPr lang="en-US" dirty="0"/>
              <a:t>Drilling of a fingernail or toenail to relieve pressure, or draining fluid from a blister</a:t>
            </a:r>
          </a:p>
          <a:p>
            <a:pPr eaLnBrk="1" hangingPunct="1">
              <a:lnSpc>
                <a:spcPct val="80000"/>
              </a:lnSpc>
              <a:spcBef>
                <a:spcPct val="10000"/>
              </a:spcBef>
              <a:defRPr/>
            </a:pPr>
            <a:r>
              <a:rPr lang="en-US" dirty="0"/>
              <a:t>Using eye patches</a:t>
            </a:r>
          </a:p>
          <a:p>
            <a:pPr eaLnBrk="1" hangingPunct="1">
              <a:lnSpc>
                <a:spcPct val="80000"/>
              </a:lnSpc>
              <a:spcBef>
                <a:spcPct val="10000"/>
              </a:spcBef>
              <a:defRPr/>
            </a:pPr>
            <a:r>
              <a:rPr lang="en-US" dirty="0"/>
              <a:t>Removing foreign bodies from the eye using only irrigation or a cotton swab</a:t>
            </a:r>
          </a:p>
          <a:p>
            <a:pPr eaLnBrk="1" hangingPunct="1">
              <a:lnSpc>
                <a:spcPct val="80000"/>
              </a:lnSpc>
              <a:spcBef>
                <a:spcPct val="10000"/>
              </a:spcBef>
              <a:defRPr/>
            </a:pPr>
            <a:r>
              <a:rPr lang="en-US" dirty="0"/>
              <a:t>Removing splinters or foreign material from areas other than the eye by irrigation, tweezers, cotton swabs or other simple means</a:t>
            </a:r>
          </a:p>
          <a:p>
            <a:pPr eaLnBrk="1" hangingPunct="1">
              <a:lnSpc>
                <a:spcPct val="80000"/>
              </a:lnSpc>
              <a:spcBef>
                <a:spcPct val="10000"/>
              </a:spcBef>
              <a:defRPr/>
            </a:pPr>
            <a:r>
              <a:rPr lang="en-US" dirty="0"/>
              <a:t>Using finger guards</a:t>
            </a:r>
          </a:p>
          <a:p>
            <a:pPr eaLnBrk="1" hangingPunct="1">
              <a:lnSpc>
                <a:spcPct val="80000"/>
              </a:lnSpc>
              <a:spcBef>
                <a:spcPct val="10000"/>
              </a:spcBef>
              <a:defRPr/>
            </a:pPr>
            <a:r>
              <a:rPr lang="en-US" dirty="0"/>
              <a:t>Using massages </a:t>
            </a:r>
          </a:p>
          <a:p>
            <a:pPr eaLnBrk="1" hangingPunct="1">
              <a:lnSpc>
                <a:spcPct val="80000"/>
              </a:lnSpc>
              <a:spcBef>
                <a:spcPct val="10000"/>
              </a:spcBef>
              <a:defRPr/>
            </a:pPr>
            <a:r>
              <a:rPr lang="en-US" dirty="0"/>
              <a:t>Drinking fluids for relief of heat stress</a:t>
            </a:r>
          </a:p>
          <a:p>
            <a:endParaRPr lang="en-US" dirty="0"/>
          </a:p>
        </p:txBody>
      </p:sp>
    </p:spTree>
    <p:extLst>
      <p:ext uri="{BB962C8B-B14F-4D97-AF65-F5344CB8AC3E}">
        <p14:creationId xmlns:p14="http://schemas.microsoft.com/office/powerpoint/2010/main" val="614358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76200"/>
            <a:ext cx="7378700" cy="1143000"/>
          </a:xfrm>
        </p:spPr>
        <p:txBody>
          <a:bodyPr/>
          <a:lstStyle/>
          <a:p>
            <a:pPr eaLnBrk="1" hangingPunct="1"/>
            <a:r>
              <a:rPr lang="en-US" altLang="en-US" b="1" dirty="0" smtClean="0"/>
              <a:t>Work-related</a:t>
            </a:r>
          </a:p>
        </p:txBody>
      </p:sp>
      <p:sp>
        <p:nvSpPr>
          <p:cNvPr id="18435" name="Rectangle 3"/>
          <p:cNvSpPr>
            <a:spLocks noGrp="1" noChangeArrowheads="1"/>
          </p:cNvSpPr>
          <p:nvPr>
            <p:ph type="body" idx="1"/>
          </p:nvPr>
        </p:nvSpPr>
        <p:spPr>
          <a:xfrm>
            <a:off x="304800" y="2438400"/>
            <a:ext cx="8229600" cy="4114800"/>
          </a:xfrm>
        </p:spPr>
        <p:txBody>
          <a:bodyPr/>
          <a:lstStyle/>
          <a:p>
            <a:pPr eaLnBrk="1" hangingPunct="1">
              <a:defRPr/>
            </a:pPr>
            <a:r>
              <a:rPr lang="en-US" i="1" dirty="0" smtClean="0"/>
              <a:t>Must consider an injury or illness to be work-related if:</a:t>
            </a:r>
            <a:endParaRPr lang="en-US" dirty="0" smtClean="0"/>
          </a:p>
          <a:p>
            <a:pPr lvl="1" eaLnBrk="1" hangingPunct="1">
              <a:defRPr/>
            </a:pPr>
            <a:r>
              <a:rPr lang="en-US" dirty="0" smtClean="0"/>
              <a:t>An event or exposure in the work environment either caused or contributed to the resulting condition or significantly aggravated a pre-existing injury or illness</a:t>
            </a:r>
          </a:p>
          <a:p>
            <a:pPr eaLnBrk="1" hangingPunct="1">
              <a:defRPr/>
            </a:pPr>
            <a:endParaRPr lang="en-US" dirty="0" smtClean="0"/>
          </a:p>
          <a:p>
            <a:pPr marL="0" indent="0" eaLnBrk="1" hangingPunct="1">
              <a:buFont typeface="Wingdings" panose="05000000000000000000" pitchFamily="2" charset="2"/>
              <a:buNone/>
              <a:defRPr/>
            </a:pPr>
            <a:endParaRPr lang="en-US" dirty="0" smtClean="0"/>
          </a:p>
          <a:p>
            <a:pPr lvl="1" eaLnBrk="1" hangingPunct="1">
              <a:defRPr/>
            </a:pPr>
            <a:endParaRPr lang="en-US" sz="2400" dirty="0" smtClean="0"/>
          </a:p>
        </p:txBody>
      </p:sp>
    </p:spTree>
    <p:extLst>
      <p:ext uri="{BB962C8B-B14F-4D97-AF65-F5344CB8AC3E}">
        <p14:creationId xmlns:p14="http://schemas.microsoft.com/office/powerpoint/2010/main" val="2868994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1975</Words>
  <Application>Microsoft Office PowerPoint</Application>
  <PresentationFormat>On-screen Show (4:3)</PresentationFormat>
  <Paragraphs>166</Paragraphs>
  <Slides>42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ＭＳ Ｐゴシック</vt:lpstr>
      <vt:lpstr>Arial</vt:lpstr>
      <vt:lpstr>Calibri</vt:lpstr>
      <vt:lpstr>Times New Roman</vt:lpstr>
      <vt:lpstr>Wingdings</vt:lpstr>
      <vt:lpstr>Default Design</vt:lpstr>
      <vt:lpstr>PowerPoint Presentation</vt:lpstr>
      <vt:lpstr>OSHA Injury and Illnesses Recordkeeping and Reporting</vt:lpstr>
      <vt:lpstr>Who is Covered?</vt:lpstr>
      <vt:lpstr>Exceptions</vt:lpstr>
      <vt:lpstr>What is Recordable?</vt:lpstr>
      <vt:lpstr>What is Recordable?</vt:lpstr>
      <vt:lpstr>Medical Treatment</vt:lpstr>
      <vt:lpstr>First Aid</vt:lpstr>
      <vt:lpstr>Work-related</vt:lpstr>
      <vt:lpstr>Expanded Reporting Requirements</vt:lpstr>
      <vt:lpstr>Fatality/Catastrophe Reporting</vt:lpstr>
      <vt:lpstr>How do I Report an Injury or Illness</vt:lpstr>
      <vt:lpstr>How does OSHA define "in-patient hospitalization"? </vt:lpstr>
      <vt:lpstr>How does OSHA define "amputation"?</vt:lpstr>
      <vt:lpstr> Who should report a fatality or in-patient hospitalization of a temporary worker? </vt:lpstr>
      <vt:lpstr> May an employer require post-incident drug testing for an employee who reports a workplace injury or illness? </vt:lpstr>
      <vt:lpstr>  Electronic Reporting   Requirements</vt:lpstr>
      <vt:lpstr>Electronic Reporting   Requirements</vt:lpstr>
      <vt:lpstr>Injury Tracking Application (ITA)</vt:lpstr>
      <vt:lpstr>Just Start with OSHA’s Home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Letter of Submission</vt:lpstr>
      <vt:lpstr>Final Rule</vt:lpstr>
      <vt:lpstr>PowerPoint Presentation</vt:lpstr>
      <vt:lpstr>FAQs about the Reporting Requirements</vt:lpstr>
      <vt:lpstr>FAQs about the Reporting Requirements</vt:lpstr>
      <vt:lpstr>FAQs about the Reporting Requirements</vt:lpstr>
      <vt:lpstr>Final Rule</vt:lpstr>
      <vt:lpstr>Final Rule</vt:lpstr>
      <vt:lpstr>PowerPoint Presentation</vt:lpstr>
      <vt:lpstr>OSHA Penalties</vt:lpstr>
      <vt:lpstr>www.osha.gov 1-800-321-OSHA (6742)</vt:lpstr>
      <vt:lpstr>OSHA and Safe Alliance For Excellence</vt:lpstr>
      <vt:lpstr>Questions</vt:lpstr>
      <vt:lpstr>OSHA</vt:lpstr>
      <vt:lpstr>PowerPoint Presentation</vt:lpstr>
    </vt:vector>
  </TitlesOfParts>
  <Manager/>
  <Company>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Template</dc:title>
  <dc:subject/>
  <dc:creator>Office of Communications</dc:creator>
  <cp:keywords/>
  <dc:description/>
  <cp:lastModifiedBy>Bain, Vergie - OSHA</cp:lastModifiedBy>
  <cp:revision>61</cp:revision>
  <cp:lastPrinted>2018-12-07T14:42:03Z</cp:lastPrinted>
  <dcterms:created xsi:type="dcterms:W3CDTF">2006-10-02T15:43:52Z</dcterms:created>
  <dcterms:modified xsi:type="dcterms:W3CDTF">2019-02-07T20:02:52Z</dcterms:modified>
  <cp:category/>
</cp:coreProperties>
</file>